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tiff" ContentType="image/tiff"/>
  <Default Extension="vml" ContentType="application/vnd.openxmlformats-officedocument.vmlDrawing"/>
  <Default Extension="wdp" ContentType="image/vnd.ms-photo"/>
  <Default Extension="docx" ContentType="application/vnd.openxmlformats-officedocument.wordprocessingml.document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91" r:id="rId6"/>
    <p:sldId id="292" r:id="rId7"/>
    <p:sldId id="262" r:id="rId8"/>
    <p:sldId id="263" r:id="rId9"/>
    <p:sldId id="285" r:id="rId10"/>
    <p:sldId id="268" r:id="rId11"/>
    <p:sldId id="288" r:id="rId12"/>
    <p:sldId id="283" r:id="rId13"/>
    <p:sldId id="284" r:id="rId14"/>
    <p:sldId id="269" r:id="rId15"/>
    <p:sldId id="271" r:id="rId16"/>
    <p:sldId id="272" r:id="rId17"/>
    <p:sldId id="273" r:id="rId18"/>
    <p:sldId id="274" r:id="rId19"/>
    <p:sldId id="276" r:id="rId20"/>
    <p:sldId id="275" r:id="rId21"/>
    <p:sldId id="277" r:id="rId22"/>
    <p:sldId id="287" r:id="rId23"/>
    <p:sldId id="264" r:id="rId24"/>
    <p:sldId id="278" r:id="rId25"/>
    <p:sldId id="279" r:id="rId26"/>
    <p:sldId id="293" r:id="rId27"/>
    <p:sldId id="280" r:id="rId28"/>
    <p:sldId id="281" r:id="rId2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06799F8-075E-4A3A-A7F6-7FBC6576F1A4}" styleName="主题样式 2 - 个性色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3"/>
    <p:restoredTop sz="93660"/>
  </p:normalViewPr>
  <p:slideViewPr>
    <p:cSldViewPr snapToGrid="0" snapToObjects="1">
      <p:cViewPr>
        <p:scale>
          <a:sx n="100" d="100"/>
          <a:sy n="100" d="100"/>
        </p:scale>
        <p:origin x="17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\yongzi\Desktop\&#25237;&#36164;&#26631;&#20934;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___1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//Users\sunminjie\Desktop\A%20&#36718;&#25104;&#21151;&#39033;&#30446;&#35780;&#20998;&#34920;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sunminjie\Desktop\A%20&#36718;&#25104;&#21151;&#39033;&#30446;&#35780;&#20998;&#34920;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4.xml"/><Relationship Id="rId2" Type="http://schemas.microsoft.com/office/2011/relationships/chartColorStyle" Target="colors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8508445509139"/>
          <c:y val="0.0450788880540947"/>
          <c:w val="0.770823748362184"/>
          <c:h val="0.908093494323728"/>
        </c:manualLayout>
      </c:layout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90B-40DB-ACF2-CB2081A76EBE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890B-40DB-ACF2-CB2081A76EBE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890B-40DB-ACF2-CB2081A76EBE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890B-40DB-ACF2-CB2081A76EBE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890B-40DB-ACF2-CB2081A76EBE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890B-40DB-ACF2-CB2081A76EBE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890B-40DB-ACF2-CB2081A76EB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工作表3!$A$1:$A$9</c:f>
              <c:strCache>
                <c:ptCount val="9"/>
                <c:pt idx="0">
                  <c:v>商业模式</c:v>
                </c:pt>
                <c:pt idx="1">
                  <c:v>企业主体</c:v>
                </c:pt>
                <c:pt idx="2">
                  <c:v>行业</c:v>
                </c:pt>
                <c:pt idx="3">
                  <c:v>运营推广</c:v>
                </c:pt>
                <c:pt idx="4">
                  <c:v>财务与计划</c:v>
                </c:pt>
                <c:pt idx="5">
                  <c:v>相对竞争</c:v>
                </c:pt>
                <c:pt idx="6">
                  <c:v>市场/用户规模</c:v>
                </c:pt>
                <c:pt idx="7">
                  <c:v>项目/产品/企业</c:v>
                </c:pt>
                <c:pt idx="8">
                  <c:v>人/公司/团队</c:v>
                </c:pt>
              </c:strCache>
            </c:strRef>
          </c:cat>
          <c:val>
            <c:numRef>
              <c:f>工作表3!$B$1:$B$9</c:f>
              <c:numCache>
                <c:formatCode>General</c:formatCode>
                <c:ptCount val="9"/>
                <c:pt idx="0">
                  <c:v>3.0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8.0</c:v>
                </c:pt>
                <c:pt idx="5">
                  <c:v>11.0</c:v>
                </c:pt>
                <c:pt idx="6">
                  <c:v>14.0</c:v>
                </c:pt>
                <c:pt idx="7">
                  <c:v>26.0</c:v>
                </c:pt>
                <c:pt idx="8">
                  <c:v>43.0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E-890B-40DB-ACF2-CB2081A76E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65516528"/>
        <c:axId val="665518848"/>
      </c:barChart>
      <c:catAx>
        <c:axId val="6655165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5518848"/>
        <c:crosses val="autoZero"/>
        <c:auto val="1"/>
        <c:lblAlgn val="ctr"/>
        <c:lblOffset val="100"/>
        <c:noMultiLvlLbl val="0"/>
      </c:catAx>
      <c:valAx>
        <c:axId val="665518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5516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评估指标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3">
                      <a:shade val="7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hade val="7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shade val="7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tint val="77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tint val="77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tint val="77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cat>
            <c:strRef>
              <c:f>工作表1!$A$2:$A$3</c:f>
              <c:strCache>
                <c:ptCount val="2"/>
                <c:pt idx="0">
                  <c:v>属于熊六刀范围</c:v>
                </c:pt>
                <c:pt idx="1">
                  <c:v>不在熊六刀范围内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103.0</c:v>
                </c:pt>
                <c:pt idx="1">
                  <c:v>19.0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</a:ln>
            <a:effectLst>
              <a:glow rad="139700">
                <a:schemeClr val="dk1">
                  <a:tint val="88500"/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dk1">
                  <a:tint val="88500"/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dk1">
                    <a:tint val="88500"/>
                    <a:satMod val="175000"/>
                    <a:alpha val="25000"/>
                  </a:schemeClr>
                </a:glow>
              </a:effectLst>
            </c:spPr>
          </c:marker>
          <c:yVal>
            <c:numRef>
              <c:f>工作表1!$I$3:$I$32</c:f>
              <c:numCache>
                <c:formatCode>General</c:formatCode>
                <c:ptCount val="30"/>
                <c:pt idx="0">
                  <c:v>6.508986243804435</c:v>
                </c:pt>
                <c:pt idx="1">
                  <c:v>7.560226340679108</c:v>
                </c:pt>
                <c:pt idx="2">
                  <c:v>7.416599043363453</c:v>
                </c:pt>
                <c:pt idx="3">
                  <c:v>7.668330487917776</c:v>
                </c:pt>
                <c:pt idx="4">
                  <c:v>6.789154387096834</c:v>
                </c:pt>
                <c:pt idx="5">
                  <c:v>7.488093339636044</c:v>
                </c:pt>
                <c:pt idx="6">
                  <c:v>7.825029300197825</c:v>
                </c:pt>
                <c:pt idx="7">
                  <c:v>7.332535204167065</c:v>
                </c:pt>
                <c:pt idx="8">
                  <c:v>7.685170033016535</c:v>
                </c:pt>
                <c:pt idx="9">
                  <c:v>7.205245479909574</c:v>
                </c:pt>
                <c:pt idx="10">
                  <c:v>7.972926599688435</c:v>
                </c:pt>
                <c:pt idx="11">
                  <c:v>7.408430256834372</c:v>
                </c:pt>
                <c:pt idx="12">
                  <c:v>7.443672443675016</c:v>
                </c:pt>
                <c:pt idx="13">
                  <c:v>7.094108240401624</c:v>
                </c:pt>
                <c:pt idx="14">
                  <c:v>7.143119346764935</c:v>
                </c:pt>
                <c:pt idx="15">
                  <c:v>7.25493282435017</c:v>
                </c:pt>
                <c:pt idx="16">
                  <c:v>7.543380817070227</c:v>
                </c:pt>
                <c:pt idx="17">
                  <c:v>7.641257087606224</c:v>
                </c:pt>
                <c:pt idx="18">
                  <c:v>7.143627297315654</c:v>
                </c:pt>
                <c:pt idx="19">
                  <c:v>7.520075446893036</c:v>
                </c:pt>
                <c:pt idx="20">
                  <c:v>7.394493049785129</c:v>
                </c:pt>
                <c:pt idx="21">
                  <c:v>7.924104947332665</c:v>
                </c:pt>
                <c:pt idx="22">
                  <c:v>7.387464940067105</c:v>
                </c:pt>
                <c:pt idx="23">
                  <c:v>8.13545851078657</c:v>
                </c:pt>
                <c:pt idx="24">
                  <c:v>8.027581350862275</c:v>
                </c:pt>
                <c:pt idx="25">
                  <c:v>6.955579104038971</c:v>
                </c:pt>
                <c:pt idx="26">
                  <c:v>7.12935042724227</c:v>
                </c:pt>
                <c:pt idx="27">
                  <c:v>7.488093339636044</c:v>
                </c:pt>
                <c:pt idx="28">
                  <c:v>7.820120593252398</c:v>
                </c:pt>
                <c:pt idx="29">
                  <c:v>7.71664418972282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1CD-42AD-9DB9-386D00597E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66612640"/>
        <c:axId val="666614688"/>
      </c:scatterChart>
      <c:valAx>
        <c:axId val="6666126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6614688"/>
        <c:crosses val="autoZero"/>
        <c:crossBetween val="midCat"/>
      </c:valAx>
      <c:valAx>
        <c:axId val="666614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66126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</a:ln>
            <a:effectLst>
              <a:glow rad="139700">
                <a:schemeClr val="dk1">
                  <a:tint val="88500"/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dk1">
                  <a:tint val="88500"/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dk1">
                    <a:tint val="88500"/>
                    <a:satMod val="175000"/>
                    <a:alpha val="25000"/>
                  </a:schemeClr>
                </a:glow>
              </a:effectLst>
            </c:spPr>
          </c:marker>
          <c:yVal>
            <c:numRef>
              <c:f>工作表1!$I$3:$I$32</c:f>
              <c:numCache>
                <c:formatCode>General</c:formatCode>
                <c:ptCount val="30"/>
                <c:pt idx="0">
                  <c:v>6.508986243804435</c:v>
                </c:pt>
                <c:pt idx="1">
                  <c:v>7.560226340679108</c:v>
                </c:pt>
                <c:pt idx="2">
                  <c:v>7.416599043363453</c:v>
                </c:pt>
                <c:pt idx="3">
                  <c:v>7.668330487917776</c:v>
                </c:pt>
                <c:pt idx="4">
                  <c:v>6.789154387096834</c:v>
                </c:pt>
                <c:pt idx="5">
                  <c:v>7.488093339636044</c:v>
                </c:pt>
                <c:pt idx="6">
                  <c:v>7.825029300197825</c:v>
                </c:pt>
                <c:pt idx="7">
                  <c:v>7.332535204167065</c:v>
                </c:pt>
                <c:pt idx="8">
                  <c:v>7.685170033016535</c:v>
                </c:pt>
                <c:pt idx="9">
                  <c:v>7.205245479909574</c:v>
                </c:pt>
                <c:pt idx="10">
                  <c:v>7.972926599688435</c:v>
                </c:pt>
                <c:pt idx="11">
                  <c:v>7.408430256834372</c:v>
                </c:pt>
                <c:pt idx="12">
                  <c:v>7.443672443675016</c:v>
                </c:pt>
                <c:pt idx="13">
                  <c:v>7.094108240401624</c:v>
                </c:pt>
                <c:pt idx="14">
                  <c:v>7.143119346764935</c:v>
                </c:pt>
                <c:pt idx="15">
                  <c:v>7.25493282435017</c:v>
                </c:pt>
                <c:pt idx="16">
                  <c:v>7.543380817070227</c:v>
                </c:pt>
                <c:pt idx="17">
                  <c:v>7.641257087606224</c:v>
                </c:pt>
                <c:pt idx="18">
                  <c:v>7.143627297315654</c:v>
                </c:pt>
                <c:pt idx="19">
                  <c:v>7.520075446893036</c:v>
                </c:pt>
                <c:pt idx="20">
                  <c:v>7.394493049785129</c:v>
                </c:pt>
                <c:pt idx="21">
                  <c:v>7.924104947332665</c:v>
                </c:pt>
                <c:pt idx="22">
                  <c:v>7.387464940067105</c:v>
                </c:pt>
                <c:pt idx="23">
                  <c:v>8.13545851078657</c:v>
                </c:pt>
                <c:pt idx="24">
                  <c:v>8.027581350862275</c:v>
                </c:pt>
                <c:pt idx="25">
                  <c:v>6.955579104038971</c:v>
                </c:pt>
                <c:pt idx="26">
                  <c:v>7.12935042724227</c:v>
                </c:pt>
                <c:pt idx="27">
                  <c:v>7.488093339636044</c:v>
                </c:pt>
                <c:pt idx="28">
                  <c:v>7.820120593252398</c:v>
                </c:pt>
                <c:pt idx="29">
                  <c:v>7.71664418972282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1CD-42AD-9DB9-386D00597E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67679392"/>
        <c:axId val="664552944"/>
      </c:scatterChart>
      <c:valAx>
        <c:axId val="6676793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4552944"/>
        <c:crosses val="autoZero"/>
        <c:crossBetween val="midCat"/>
      </c:valAx>
      <c:valAx>
        <c:axId val="664552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76793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C6BA60-A114-324C-94AE-305D3B0C8F60}" type="doc">
      <dgm:prSet loTypeId="urn:microsoft.com/office/officeart/2005/8/layout/hProcess9" loCatId="process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zh-CN" altLang="en-US"/>
        </a:p>
      </dgm:t>
    </dgm:pt>
    <dgm:pt modelId="{80E5E20C-572A-DF47-923E-2245B05CD6E8}">
      <dgm:prSet/>
      <dgm:spPr/>
      <dgm:t>
        <a:bodyPr/>
        <a:lstStyle/>
        <a:p>
          <a:pPr rtl="0"/>
          <a:r>
            <a:rPr lang="zh-CN" altLang="en-US" smtClean="0"/>
            <a:t>大三开始创业，历经</a:t>
          </a:r>
          <a:r>
            <a:rPr lang="en-US" altLang="zh-CN" smtClean="0"/>
            <a:t>4</a:t>
          </a:r>
          <a:r>
            <a:rPr lang="zh-CN" altLang="en-US" smtClean="0"/>
            <a:t>年</a:t>
          </a:r>
          <a:endParaRPr lang="zh-CN" altLang="en-US"/>
        </a:p>
      </dgm:t>
    </dgm:pt>
    <dgm:pt modelId="{14006CD9-4EE9-FF4E-A0F4-E8F8DA2DBA08}" type="parTrans" cxnId="{B3B80FF7-5EBA-4F4F-87F2-A432F7866274}">
      <dgm:prSet/>
      <dgm:spPr/>
      <dgm:t>
        <a:bodyPr/>
        <a:lstStyle/>
        <a:p>
          <a:endParaRPr lang="zh-CN" altLang="en-US"/>
        </a:p>
      </dgm:t>
    </dgm:pt>
    <dgm:pt modelId="{EDFCF554-7D28-2846-97D4-C45B03B13339}" type="sibTrans" cxnId="{B3B80FF7-5EBA-4F4F-87F2-A432F7866274}">
      <dgm:prSet/>
      <dgm:spPr/>
      <dgm:t>
        <a:bodyPr/>
        <a:lstStyle/>
        <a:p>
          <a:endParaRPr lang="zh-CN" altLang="en-US"/>
        </a:p>
      </dgm:t>
    </dgm:pt>
    <dgm:pt modelId="{FE32A96C-8A2F-844A-B5F7-A68A9BAABB18}">
      <dgm:prSet/>
      <dgm:spPr/>
      <dgm:t>
        <a:bodyPr/>
        <a:lstStyle/>
        <a:p>
          <a:pPr rtl="0"/>
          <a:r>
            <a:rPr lang="zh-CN" altLang="en-US" smtClean="0"/>
            <a:t>创业期间承接外包近百个，百万级项目</a:t>
          </a:r>
          <a:r>
            <a:rPr lang="en-US" altLang="zh-CN" smtClean="0"/>
            <a:t>2</a:t>
          </a:r>
          <a:r>
            <a:rPr lang="zh-CN" altLang="en-US" smtClean="0"/>
            <a:t>个</a:t>
          </a:r>
          <a:endParaRPr lang="zh-CN" altLang="en-US"/>
        </a:p>
      </dgm:t>
    </dgm:pt>
    <dgm:pt modelId="{06136EB7-4651-3944-824E-C4B616771F33}" type="parTrans" cxnId="{9AF22A9A-1329-BF49-B23A-238AB93118AA}">
      <dgm:prSet/>
      <dgm:spPr/>
      <dgm:t>
        <a:bodyPr/>
        <a:lstStyle/>
        <a:p>
          <a:endParaRPr lang="zh-CN" altLang="en-US"/>
        </a:p>
      </dgm:t>
    </dgm:pt>
    <dgm:pt modelId="{D323435E-67C9-EB4E-B606-DE6E9F1DE6D2}" type="sibTrans" cxnId="{9AF22A9A-1329-BF49-B23A-238AB93118AA}">
      <dgm:prSet/>
      <dgm:spPr/>
      <dgm:t>
        <a:bodyPr/>
        <a:lstStyle/>
        <a:p>
          <a:endParaRPr lang="zh-CN" altLang="en-US"/>
        </a:p>
      </dgm:t>
    </dgm:pt>
    <dgm:pt modelId="{BFE96D66-E06F-2E45-8B79-AEBCB8E9C0C7}">
      <dgm:prSet/>
      <dgm:spPr/>
      <dgm:t>
        <a:bodyPr/>
        <a:lstStyle/>
        <a:p>
          <a:pPr rtl="0"/>
          <a:r>
            <a:rPr lang="zh-CN" altLang="en-US" smtClean="0"/>
            <a:t>自主研发</a:t>
          </a:r>
          <a:r>
            <a:rPr lang="en-US" altLang="zh-CN" smtClean="0"/>
            <a:t>3</a:t>
          </a:r>
          <a:r>
            <a:rPr lang="zh-CN" altLang="en-US" smtClean="0"/>
            <a:t>款产品，获得一项发明专利，软件著作权若干</a:t>
          </a:r>
          <a:endParaRPr lang="zh-CN" altLang="en-US"/>
        </a:p>
      </dgm:t>
    </dgm:pt>
    <dgm:pt modelId="{EA485D34-8C4B-0746-8B4A-D9080BFE16A9}" type="parTrans" cxnId="{9ABA68D9-FFE1-3E4C-B62A-2244C2E62A21}">
      <dgm:prSet/>
      <dgm:spPr/>
      <dgm:t>
        <a:bodyPr/>
        <a:lstStyle/>
        <a:p>
          <a:endParaRPr lang="zh-CN" altLang="en-US"/>
        </a:p>
      </dgm:t>
    </dgm:pt>
    <dgm:pt modelId="{0D36BA49-C6CB-3742-8111-1D01527E7248}" type="sibTrans" cxnId="{9ABA68D9-FFE1-3E4C-B62A-2244C2E62A21}">
      <dgm:prSet/>
      <dgm:spPr/>
      <dgm:t>
        <a:bodyPr/>
        <a:lstStyle/>
        <a:p>
          <a:endParaRPr lang="zh-CN" altLang="en-US"/>
        </a:p>
      </dgm:t>
    </dgm:pt>
    <dgm:pt modelId="{890C5C1B-0BB0-D943-BEE2-EDE7BFAF6560}">
      <dgm:prSet/>
      <dgm:spPr/>
      <dgm:t>
        <a:bodyPr/>
        <a:lstStyle/>
        <a:p>
          <a:pPr rtl="0"/>
          <a:r>
            <a:rPr lang="zh-CN" altLang="en-US" smtClean="0"/>
            <a:t>从事天使投资一年，熟悉投资全过程</a:t>
          </a:r>
          <a:endParaRPr lang="zh-CN" altLang="en-US"/>
        </a:p>
      </dgm:t>
    </dgm:pt>
    <dgm:pt modelId="{A444FA2B-4467-D84E-9E88-6D5B1C9611FC}" type="parTrans" cxnId="{0FAF30CC-CB05-7947-8985-5C87B4429115}">
      <dgm:prSet/>
      <dgm:spPr/>
      <dgm:t>
        <a:bodyPr/>
        <a:lstStyle/>
        <a:p>
          <a:endParaRPr lang="zh-CN" altLang="en-US"/>
        </a:p>
      </dgm:t>
    </dgm:pt>
    <dgm:pt modelId="{6A269312-2221-9643-A485-FE73345DE1D2}" type="sibTrans" cxnId="{0FAF30CC-CB05-7947-8985-5C87B4429115}">
      <dgm:prSet/>
      <dgm:spPr/>
      <dgm:t>
        <a:bodyPr/>
        <a:lstStyle/>
        <a:p>
          <a:endParaRPr lang="zh-CN" altLang="en-US"/>
        </a:p>
      </dgm:t>
    </dgm:pt>
    <dgm:pt modelId="{391FE77A-022B-6F4E-ADE6-9594F8E44597}" type="pres">
      <dgm:prSet presAssocID="{4BC6BA60-A114-324C-94AE-305D3B0C8F60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106A5AC4-698B-E640-8692-CC56420F81EB}" type="pres">
      <dgm:prSet presAssocID="{4BC6BA60-A114-324C-94AE-305D3B0C8F60}" presName="arrow" presStyleLbl="bgShp" presStyleIdx="0" presStyleCnt="1"/>
      <dgm:spPr/>
    </dgm:pt>
    <dgm:pt modelId="{319FF5DD-124C-1949-9208-46C8253C3437}" type="pres">
      <dgm:prSet presAssocID="{4BC6BA60-A114-324C-94AE-305D3B0C8F60}" presName="linearProcess" presStyleCnt="0"/>
      <dgm:spPr/>
    </dgm:pt>
    <dgm:pt modelId="{98DFB9D4-6E6C-E94B-B16A-9895AB6F76B9}" type="pres">
      <dgm:prSet presAssocID="{80E5E20C-572A-DF47-923E-2245B05CD6E8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120779C-CD71-9D40-B95B-AF158A1B8451}" type="pres">
      <dgm:prSet presAssocID="{EDFCF554-7D28-2846-97D4-C45B03B13339}" presName="sibTrans" presStyleCnt="0"/>
      <dgm:spPr/>
    </dgm:pt>
    <dgm:pt modelId="{13E1BB1B-7DC8-774E-82C3-B0C93E81C758}" type="pres">
      <dgm:prSet presAssocID="{FE32A96C-8A2F-844A-B5F7-A68A9BAABB18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8250170-1248-D443-9A7F-786ACDF22B5C}" type="pres">
      <dgm:prSet presAssocID="{D323435E-67C9-EB4E-B606-DE6E9F1DE6D2}" presName="sibTrans" presStyleCnt="0"/>
      <dgm:spPr/>
    </dgm:pt>
    <dgm:pt modelId="{BABE2610-BBBD-934A-B319-7CF4FDC4FC25}" type="pres">
      <dgm:prSet presAssocID="{BFE96D66-E06F-2E45-8B79-AEBCB8E9C0C7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5E4692B-D8FE-6442-9466-8ED5F78330C5}" type="pres">
      <dgm:prSet presAssocID="{0D36BA49-C6CB-3742-8111-1D01527E7248}" presName="sibTrans" presStyleCnt="0"/>
      <dgm:spPr/>
    </dgm:pt>
    <dgm:pt modelId="{C288E258-42A5-7E44-87D7-A42E0A2D6628}" type="pres">
      <dgm:prSet presAssocID="{890C5C1B-0BB0-D943-BEE2-EDE7BFAF6560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6B3946F1-282F-A347-8B58-D9CE361EDFD1}" type="presOf" srcId="{4BC6BA60-A114-324C-94AE-305D3B0C8F60}" destId="{391FE77A-022B-6F4E-ADE6-9594F8E44597}" srcOrd="0" destOrd="0" presId="urn:microsoft.com/office/officeart/2005/8/layout/hProcess9"/>
    <dgm:cxn modelId="{32822BE9-678C-4B45-BCE3-AD6E668A6C6D}" type="presOf" srcId="{890C5C1B-0BB0-D943-BEE2-EDE7BFAF6560}" destId="{C288E258-42A5-7E44-87D7-A42E0A2D6628}" srcOrd="0" destOrd="0" presId="urn:microsoft.com/office/officeart/2005/8/layout/hProcess9"/>
    <dgm:cxn modelId="{B3B80FF7-5EBA-4F4F-87F2-A432F7866274}" srcId="{4BC6BA60-A114-324C-94AE-305D3B0C8F60}" destId="{80E5E20C-572A-DF47-923E-2245B05CD6E8}" srcOrd="0" destOrd="0" parTransId="{14006CD9-4EE9-FF4E-A0F4-E8F8DA2DBA08}" sibTransId="{EDFCF554-7D28-2846-97D4-C45B03B13339}"/>
    <dgm:cxn modelId="{9AF22A9A-1329-BF49-B23A-238AB93118AA}" srcId="{4BC6BA60-A114-324C-94AE-305D3B0C8F60}" destId="{FE32A96C-8A2F-844A-B5F7-A68A9BAABB18}" srcOrd="1" destOrd="0" parTransId="{06136EB7-4651-3944-824E-C4B616771F33}" sibTransId="{D323435E-67C9-EB4E-B606-DE6E9F1DE6D2}"/>
    <dgm:cxn modelId="{3346F6C5-034C-CC47-8FD6-F79B2BCD70FA}" type="presOf" srcId="{FE32A96C-8A2F-844A-B5F7-A68A9BAABB18}" destId="{13E1BB1B-7DC8-774E-82C3-B0C93E81C758}" srcOrd="0" destOrd="0" presId="urn:microsoft.com/office/officeart/2005/8/layout/hProcess9"/>
    <dgm:cxn modelId="{9ABA68D9-FFE1-3E4C-B62A-2244C2E62A21}" srcId="{4BC6BA60-A114-324C-94AE-305D3B0C8F60}" destId="{BFE96D66-E06F-2E45-8B79-AEBCB8E9C0C7}" srcOrd="2" destOrd="0" parTransId="{EA485D34-8C4B-0746-8B4A-D9080BFE16A9}" sibTransId="{0D36BA49-C6CB-3742-8111-1D01527E7248}"/>
    <dgm:cxn modelId="{9B4D4A81-EA34-9A49-9E0B-E4967E59B703}" type="presOf" srcId="{BFE96D66-E06F-2E45-8B79-AEBCB8E9C0C7}" destId="{BABE2610-BBBD-934A-B319-7CF4FDC4FC25}" srcOrd="0" destOrd="0" presId="urn:microsoft.com/office/officeart/2005/8/layout/hProcess9"/>
    <dgm:cxn modelId="{B9758E1C-CE42-3C4E-88F0-992591E74414}" type="presOf" srcId="{80E5E20C-572A-DF47-923E-2245B05CD6E8}" destId="{98DFB9D4-6E6C-E94B-B16A-9895AB6F76B9}" srcOrd="0" destOrd="0" presId="urn:microsoft.com/office/officeart/2005/8/layout/hProcess9"/>
    <dgm:cxn modelId="{0FAF30CC-CB05-7947-8985-5C87B4429115}" srcId="{4BC6BA60-A114-324C-94AE-305D3B0C8F60}" destId="{890C5C1B-0BB0-D943-BEE2-EDE7BFAF6560}" srcOrd="3" destOrd="0" parTransId="{A444FA2B-4467-D84E-9E88-6D5B1C9611FC}" sibTransId="{6A269312-2221-9643-A485-FE73345DE1D2}"/>
    <dgm:cxn modelId="{29978819-4F3D-7C45-88DC-C2AB14767EAD}" type="presParOf" srcId="{391FE77A-022B-6F4E-ADE6-9594F8E44597}" destId="{106A5AC4-698B-E640-8692-CC56420F81EB}" srcOrd="0" destOrd="0" presId="urn:microsoft.com/office/officeart/2005/8/layout/hProcess9"/>
    <dgm:cxn modelId="{3A6FBF05-AAB6-2241-B491-1071C77B383C}" type="presParOf" srcId="{391FE77A-022B-6F4E-ADE6-9594F8E44597}" destId="{319FF5DD-124C-1949-9208-46C8253C3437}" srcOrd="1" destOrd="0" presId="urn:microsoft.com/office/officeart/2005/8/layout/hProcess9"/>
    <dgm:cxn modelId="{16BF4572-9E95-8A4F-98A1-3AB6718FB1E1}" type="presParOf" srcId="{319FF5DD-124C-1949-9208-46C8253C3437}" destId="{98DFB9D4-6E6C-E94B-B16A-9895AB6F76B9}" srcOrd="0" destOrd="0" presId="urn:microsoft.com/office/officeart/2005/8/layout/hProcess9"/>
    <dgm:cxn modelId="{17A92B95-D221-1548-87C2-F7DC0F1B0844}" type="presParOf" srcId="{319FF5DD-124C-1949-9208-46C8253C3437}" destId="{F120779C-CD71-9D40-B95B-AF158A1B8451}" srcOrd="1" destOrd="0" presId="urn:microsoft.com/office/officeart/2005/8/layout/hProcess9"/>
    <dgm:cxn modelId="{2EB11662-6A11-654B-8590-D6D368BE4C8C}" type="presParOf" srcId="{319FF5DD-124C-1949-9208-46C8253C3437}" destId="{13E1BB1B-7DC8-774E-82C3-B0C93E81C758}" srcOrd="2" destOrd="0" presId="urn:microsoft.com/office/officeart/2005/8/layout/hProcess9"/>
    <dgm:cxn modelId="{3322FEB1-8B4D-FF41-8E2F-F5AC5963F4A9}" type="presParOf" srcId="{319FF5DD-124C-1949-9208-46C8253C3437}" destId="{98250170-1248-D443-9A7F-786ACDF22B5C}" srcOrd="3" destOrd="0" presId="urn:microsoft.com/office/officeart/2005/8/layout/hProcess9"/>
    <dgm:cxn modelId="{DBDB051F-A5FA-F046-AD87-9D6DC073AC36}" type="presParOf" srcId="{319FF5DD-124C-1949-9208-46C8253C3437}" destId="{BABE2610-BBBD-934A-B319-7CF4FDC4FC25}" srcOrd="4" destOrd="0" presId="urn:microsoft.com/office/officeart/2005/8/layout/hProcess9"/>
    <dgm:cxn modelId="{89A2D93F-53BE-074A-8B27-D97C919E7898}" type="presParOf" srcId="{319FF5DD-124C-1949-9208-46C8253C3437}" destId="{15E4692B-D8FE-6442-9466-8ED5F78330C5}" srcOrd="5" destOrd="0" presId="urn:microsoft.com/office/officeart/2005/8/layout/hProcess9"/>
    <dgm:cxn modelId="{9D6D47D0-2B47-6349-8415-6C37783752AC}" type="presParOf" srcId="{319FF5DD-124C-1949-9208-46C8253C3437}" destId="{C288E258-42A5-7E44-87D7-A42E0A2D6628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5920B7-1610-CE47-A5D0-813741FB9148}" type="doc">
      <dgm:prSet loTypeId="urn:microsoft.com/office/officeart/2005/8/layout/vList4" loCatId="relationship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F14AF9A3-68FF-9E4C-96F8-35C4A80C0DF4}">
      <dgm:prSet/>
      <dgm:spPr/>
      <dgm:t>
        <a:bodyPr/>
        <a:lstStyle/>
        <a:p>
          <a:pPr rtl="0"/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2015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年，全球的风险投资总金额达到了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1285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亿美元，较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2014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年同比增长了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44%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。在中国，伴随着国家双创的号召，中国的创投总额达到了历史的制高点。</a:t>
          </a:r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6C7665A-158C-064A-BEB2-F19061D1A899}" type="parTrans" cxnId="{1D065C2E-B068-0649-AF40-6A3EB5671679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B3CA415-C271-9042-B74F-FDAB7E756FA1}" type="sibTrans" cxnId="{1D065C2E-B068-0649-AF40-6A3EB5671679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ACEF9E0-9689-E648-B612-EE2CC95B026B}">
      <dgm:prSet/>
      <dgm:spPr/>
      <dgm:t>
        <a:bodyPr/>
        <a:lstStyle/>
        <a:p>
          <a:pPr rtl="0"/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但是由于投资决策不合理、退出市场遇冷、全球经济等原因，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2016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年全球创投活动减弱，中国迎来了“资本寒冬”。</a:t>
          </a:r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5EC43AE5-160F-CF46-90EA-D05AF501E035}" type="parTrans" cxnId="{89E935A6-2A84-684D-8EA2-6A7860E745B5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445BCA1-AEC8-974E-8761-04E1DB9B8803}" type="sibTrans" cxnId="{89E935A6-2A84-684D-8EA2-6A7860E745B5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AE64C5D-A2CD-9742-AB5C-6F206C76D04F}">
      <dgm:prSet/>
      <dgm:spPr/>
      <dgm:t>
        <a:bodyPr/>
        <a:lstStyle/>
        <a:p>
          <a:pPr rtl="0"/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会计审计公司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KPMG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（毕马威）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2017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年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1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月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12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日发布报告称：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2016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年全球风险投资活动比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2015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年下降了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24%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。中国的风险投资总额创历史新高，达到创纪录的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310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亿美元，但是交易总数同比下降了</a:t>
          </a:r>
          <a:r>
            <a:rPr lang="en-US" altLang="zh-CN" smtClean="0">
              <a:latin typeface="Microsoft YaHei" charset="-122"/>
              <a:ea typeface="Microsoft YaHei" charset="-122"/>
              <a:cs typeface="Microsoft YaHei" charset="-122"/>
            </a:rPr>
            <a:t>41.5%</a:t>
          </a:r>
          <a:r>
            <a:rPr lang="zh-CN" altLang="en-US" smtClean="0">
              <a:latin typeface="Microsoft YaHei" charset="-122"/>
              <a:ea typeface="Microsoft YaHei" charset="-122"/>
              <a:cs typeface="Microsoft YaHei" charset="-122"/>
            </a:rPr>
            <a:t>。</a:t>
          </a:r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C26CE36-8F98-B545-9DCF-8AEA5D1EF211}" type="parTrans" cxnId="{DB2A3D7D-6FB7-EE4A-9361-BBBF80AC7071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EFE4313-6374-144C-9376-3F731A46E7F9}" type="sibTrans" cxnId="{DB2A3D7D-6FB7-EE4A-9361-BBBF80AC7071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D592A87-88E7-F043-9F53-6C0FE7A075B6}" type="pres">
      <dgm:prSet presAssocID="{C65920B7-1610-CE47-A5D0-813741FB9148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EC92DAF-0106-3E41-84CB-7ADF04D4496E}" type="pres">
      <dgm:prSet presAssocID="{F14AF9A3-68FF-9E4C-96F8-35C4A80C0DF4}" presName="comp" presStyleCnt="0"/>
      <dgm:spPr/>
    </dgm:pt>
    <dgm:pt modelId="{1A078173-CFF4-4B48-ADF4-E01C6AC06632}" type="pres">
      <dgm:prSet presAssocID="{F14AF9A3-68FF-9E4C-96F8-35C4A80C0DF4}" presName="box" presStyleLbl="node1" presStyleIdx="0" presStyleCnt="3"/>
      <dgm:spPr/>
      <dgm:t>
        <a:bodyPr/>
        <a:lstStyle/>
        <a:p>
          <a:endParaRPr lang="zh-CN" altLang="en-US"/>
        </a:p>
      </dgm:t>
    </dgm:pt>
    <dgm:pt modelId="{6B0FCDD4-BD2F-1048-9648-1BB4B2599E92}" type="pres">
      <dgm:prSet presAssocID="{F14AF9A3-68FF-9E4C-96F8-35C4A80C0DF4}" presName="img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7767BF7A-4F58-7842-851A-7AF2B5742AC2}" type="pres">
      <dgm:prSet presAssocID="{F14AF9A3-68FF-9E4C-96F8-35C4A80C0DF4}" presName="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B5D9A98-E19D-F640-B89F-B0C6AE21303B}" type="pres">
      <dgm:prSet presAssocID="{5B3CA415-C271-9042-B74F-FDAB7E756FA1}" presName="spacer" presStyleCnt="0"/>
      <dgm:spPr/>
    </dgm:pt>
    <dgm:pt modelId="{7F170549-94B4-2943-9AAB-E0E65AC5C7B3}" type="pres">
      <dgm:prSet presAssocID="{CACEF9E0-9689-E648-B612-EE2CC95B026B}" presName="comp" presStyleCnt="0"/>
      <dgm:spPr/>
    </dgm:pt>
    <dgm:pt modelId="{B46A9634-761C-F04B-9871-96B4BA1BFB5E}" type="pres">
      <dgm:prSet presAssocID="{CACEF9E0-9689-E648-B612-EE2CC95B026B}" presName="box" presStyleLbl="node1" presStyleIdx="1" presStyleCnt="3"/>
      <dgm:spPr/>
      <dgm:t>
        <a:bodyPr/>
        <a:lstStyle/>
        <a:p>
          <a:endParaRPr lang="zh-CN" altLang="en-US"/>
        </a:p>
      </dgm:t>
    </dgm:pt>
    <dgm:pt modelId="{CC41F435-05CF-164D-95BB-029E315FA6BC}" type="pres">
      <dgm:prSet presAssocID="{CACEF9E0-9689-E648-B612-EE2CC95B026B}" presName="img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</dgm:spPr>
    </dgm:pt>
    <dgm:pt modelId="{D399C5FD-C579-274A-9B3F-36F2CCABEB15}" type="pres">
      <dgm:prSet presAssocID="{CACEF9E0-9689-E648-B612-EE2CC95B026B}" presName="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46D227E-8DC2-784D-8E99-FF16644DC4DB}" type="pres">
      <dgm:prSet presAssocID="{D445BCA1-AEC8-974E-8761-04E1DB9B8803}" presName="spacer" presStyleCnt="0"/>
      <dgm:spPr/>
    </dgm:pt>
    <dgm:pt modelId="{92F6EC2C-B713-044C-9FFA-C71A49C429E8}" type="pres">
      <dgm:prSet presAssocID="{3AE64C5D-A2CD-9742-AB5C-6F206C76D04F}" presName="comp" presStyleCnt="0"/>
      <dgm:spPr/>
    </dgm:pt>
    <dgm:pt modelId="{9900BD7D-C63B-CB4D-90A4-FD610738FBEB}" type="pres">
      <dgm:prSet presAssocID="{3AE64C5D-A2CD-9742-AB5C-6F206C76D04F}" presName="box" presStyleLbl="node1" presStyleIdx="2" presStyleCnt="3"/>
      <dgm:spPr/>
      <dgm:t>
        <a:bodyPr/>
        <a:lstStyle/>
        <a:p>
          <a:endParaRPr lang="zh-CN" altLang="en-US"/>
        </a:p>
      </dgm:t>
    </dgm:pt>
    <dgm:pt modelId="{51D5BB49-C8E5-2F4A-9B64-08D785A89170}" type="pres">
      <dgm:prSet presAssocID="{3AE64C5D-A2CD-9742-AB5C-6F206C76D04F}" presName="img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</dgm:pt>
    <dgm:pt modelId="{460D8267-2BBA-5A48-B496-593F97738FAB}" type="pres">
      <dgm:prSet presAssocID="{3AE64C5D-A2CD-9742-AB5C-6F206C76D04F}" presName="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DB2A3D7D-6FB7-EE4A-9361-BBBF80AC7071}" srcId="{C65920B7-1610-CE47-A5D0-813741FB9148}" destId="{3AE64C5D-A2CD-9742-AB5C-6F206C76D04F}" srcOrd="2" destOrd="0" parTransId="{4C26CE36-8F98-B545-9DCF-8AEA5D1EF211}" sibTransId="{7EFE4313-6374-144C-9376-3F731A46E7F9}"/>
    <dgm:cxn modelId="{E289CA2B-EB2F-7949-A526-B3AD283814D6}" type="presOf" srcId="{3AE64C5D-A2CD-9742-AB5C-6F206C76D04F}" destId="{9900BD7D-C63B-CB4D-90A4-FD610738FBEB}" srcOrd="0" destOrd="0" presId="urn:microsoft.com/office/officeart/2005/8/layout/vList4"/>
    <dgm:cxn modelId="{FE5A15E8-A678-8546-80BA-0E22588C440B}" type="presOf" srcId="{F14AF9A3-68FF-9E4C-96F8-35C4A80C0DF4}" destId="{1A078173-CFF4-4B48-ADF4-E01C6AC06632}" srcOrd="0" destOrd="0" presId="urn:microsoft.com/office/officeart/2005/8/layout/vList4"/>
    <dgm:cxn modelId="{9656A735-31BE-694A-9CF7-515DD5ED98C8}" type="presOf" srcId="{CACEF9E0-9689-E648-B612-EE2CC95B026B}" destId="{B46A9634-761C-F04B-9871-96B4BA1BFB5E}" srcOrd="0" destOrd="0" presId="urn:microsoft.com/office/officeart/2005/8/layout/vList4"/>
    <dgm:cxn modelId="{89E935A6-2A84-684D-8EA2-6A7860E745B5}" srcId="{C65920B7-1610-CE47-A5D0-813741FB9148}" destId="{CACEF9E0-9689-E648-B612-EE2CC95B026B}" srcOrd="1" destOrd="0" parTransId="{5EC43AE5-160F-CF46-90EA-D05AF501E035}" sibTransId="{D445BCA1-AEC8-974E-8761-04E1DB9B8803}"/>
    <dgm:cxn modelId="{64AC0542-DE8E-8042-A3BA-66572D938D4B}" type="presOf" srcId="{3AE64C5D-A2CD-9742-AB5C-6F206C76D04F}" destId="{460D8267-2BBA-5A48-B496-593F97738FAB}" srcOrd="1" destOrd="0" presId="urn:microsoft.com/office/officeart/2005/8/layout/vList4"/>
    <dgm:cxn modelId="{5C744C6F-265B-D442-A985-865EEED61F93}" type="presOf" srcId="{F14AF9A3-68FF-9E4C-96F8-35C4A80C0DF4}" destId="{7767BF7A-4F58-7842-851A-7AF2B5742AC2}" srcOrd="1" destOrd="0" presId="urn:microsoft.com/office/officeart/2005/8/layout/vList4"/>
    <dgm:cxn modelId="{2CEABAA6-366B-A442-A714-E02646F1BBC4}" type="presOf" srcId="{CACEF9E0-9689-E648-B612-EE2CC95B026B}" destId="{D399C5FD-C579-274A-9B3F-36F2CCABEB15}" srcOrd="1" destOrd="0" presId="urn:microsoft.com/office/officeart/2005/8/layout/vList4"/>
    <dgm:cxn modelId="{7CAF3C3C-5C2F-3646-AB81-FA408DB6BAC1}" type="presOf" srcId="{C65920B7-1610-CE47-A5D0-813741FB9148}" destId="{3D592A87-88E7-F043-9F53-6C0FE7A075B6}" srcOrd="0" destOrd="0" presId="urn:microsoft.com/office/officeart/2005/8/layout/vList4"/>
    <dgm:cxn modelId="{1D065C2E-B068-0649-AF40-6A3EB5671679}" srcId="{C65920B7-1610-CE47-A5D0-813741FB9148}" destId="{F14AF9A3-68FF-9E4C-96F8-35C4A80C0DF4}" srcOrd="0" destOrd="0" parTransId="{06C7665A-158C-064A-BEB2-F19061D1A899}" sibTransId="{5B3CA415-C271-9042-B74F-FDAB7E756FA1}"/>
    <dgm:cxn modelId="{5DA5D61C-AA52-434D-84B2-A42ABE3BFE70}" type="presParOf" srcId="{3D592A87-88E7-F043-9F53-6C0FE7A075B6}" destId="{8EC92DAF-0106-3E41-84CB-7ADF04D4496E}" srcOrd="0" destOrd="0" presId="urn:microsoft.com/office/officeart/2005/8/layout/vList4"/>
    <dgm:cxn modelId="{F9E71DC1-80C2-0E49-9368-60C89D381C42}" type="presParOf" srcId="{8EC92DAF-0106-3E41-84CB-7ADF04D4496E}" destId="{1A078173-CFF4-4B48-ADF4-E01C6AC06632}" srcOrd="0" destOrd="0" presId="urn:microsoft.com/office/officeart/2005/8/layout/vList4"/>
    <dgm:cxn modelId="{989B1BEC-380C-0B44-A908-97472D7B89EB}" type="presParOf" srcId="{8EC92DAF-0106-3E41-84CB-7ADF04D4496E}" destId="{6B0FCDD4-BD2F-1048-9648-1BB4B2599E92}" srcOrd="1" destOrd="0" presId="urn:microsoft.com/office/officeart/2005/8/layout/vList4"/>
    <dgm:cxn modelId="{1764FC4B-FE47-0B4B-92C6-D3BB0071FC80}" type="presParOf" srcId="{8EC92DAF-0106-3E41-84CB-7ADF04D4496E}" destId="{7767BF7A-4F58-7842-851A-7AF2B5742AC2}" srcOrd="2" destOrd="0" presId="urn:microsoft.com/office/officeart/2005/8/layout/vList4"/>
    <dgm:cxn modelId="{8A7DC110-01A4-C049-8F80-76EE5798E489}" type="presParOf" srcId="{3D592A87-88E7-F043-9F53-6C0FE7A075B6}" destId="{0B5D9A98-E19D-F640-B89F-B0C6AE21303B}" srcOrd="1" destOrd="0" presId="urn:microsoft.com/office/officeart/2005/8/layout/vList4"/>
    <dgm:cxn modelId="{3C58B99A-CB0F-B149-AAA3-2CBE059C388B}" type="presParOf" srcId="{3D592A87-88E7-F043-9F53-6C0FE7A075B6}" destId="{7F170549-94B4-2943-9AAB-E0E65AC5C7B3}" srcOrd="2" destOrd="0" presId="urn:microsoft.com/office/officeart/2005/8/layout/vList4"/>
    <dgm:cxn modelId="{9109AAE9-92A6-6F47-88F2-2FBC93FCB29C}" type="presParOf" srcId="{7F170549-94B4-2943-9AAB-E0E65AC5C7B3}" destId="{B46A9634-761C-F04B-9871-96B4BA1BFB5E}" srcOrd="0" destOrd="0" presId="urn:microsoft.com/office/officeart/2005/8/layout/vList4"/>
    <dgm:cxn modelId="{429F8983-DFE7-E545-A7D3-34631586625C}" type="presParOf" srcId="{7F170549-94B4-2943-9AAB-E0E65AC5C7B3}" destId="{CC41F435-05CF-164D-95BB-029E315FA6BC}" srcOrd="1" destOrd="0" presId="urn:microsoft.com/office/officeart/2005/8/layout/vList4"/>
    <dgm:cxn modelId="{23CF6040-CD87-0243-9C41-A1C7EF102E19}" type="presParOf" srcId="{7F170549-94B4-2943-9AAB-E0E65AC5C7B3}" destId="{D399C5FD-C579-274A-9B3F-36F2CCABEB15}" srcOrd="2" destOrd="0" presId="urn:microsoft.com/office/officeart/2005/8/layout/vList4"/>
    <dgm:cxn modelId="{2C78C280-5953-0F44-9A4B-FE4AFCDBE051}" type="presParOf" srcId="{3D592A87-88E7-F043-9F53-6C0FE7A075B6}" destId="{246D227E-8DC2-784D-8E99-FF16644DC4DB}" srcOrd="3" destOrd="0" presId="urn:microsoft.com/office/officeart/2005/8/layout/vList4"/>
    <dgm:cxn modelId="{AA740C51-7DD9-6841-B3C6-1FFDB1EA303B}" type="presParOf" srcId="{3D592A87-88E7-F043-9F53-6C0FE7A075B6}" destId="{92F6EC2C-B713-044C-9FFA-C71A49C429E8}" srcOrd="4" destOrd="0" presId="urn:microsoft.com/office/officeart/2005/8/layout/vList4"/>
    <dgm:cxn modelId="{CFA6E6B2-ADED-B248-B8AD-9F575AA5112C}" type="presParOf" srcId="{92F6EC2C-B713-044C-9FFA-C71A49C429E8}" destId="{9900BD7D-C63B-CB4D-90A4-FD610738FBEB}" srcOrd="0" destOrd="0" presId="urn:microsoft.com/office/officeart/2005/8/layout/vList4"/>
    <dgm:cxn modelId="{98D535C6-FD6D-C146-816C-90D7D0D24F41}" type="presParOf" srcId="{92F6EC2C-B713-044C-9FFA-C71A49C429E8}" destId="{51D5BB49-C8E5-2F4A-9B64-08D785A89170}" srcOrd="1" destOrd="0" presId="urn:microsoft.com/office/officeart/2005/8/layout/vList4"/>
    <dgm:cxn modelId="{B3FC9203-C8F3-C248-A840-A741ACE66CAB}" type="presParOf" srcId="{92F6EC2C-B713-044C-9FFA-C71A49C429E8}" destId="{460D8267-2BBA-5A48-B496-593F97738FAB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A1FDE2B-1B50-8F4F-97AD-821144AC36E1}" type="doc">
      <dgm:prSet loTypeId="urn:microsoft.com/office/officeart/2008/layout/VerticalCurvedList" loCatId="relationship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7BFBDE32-2C0C-1946-9C94-3B0F39C6025C}">
      <dgm:prSet/>
      <dgm:spPr/>
      <dgm:t>
        <a:bodyPr/>
        <a:lstStyle/>
        <a:p>
          <a:pPr rtl="0"/>
          <a:r>
            <a:rPr kumimoji="1"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在二级市场很流行量化投资</a:t>
          </a:r>
          <a:endParaRPr lang="zh-CN" alt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75A6A674-30B9-ED47-B6A5-9ED476981501}" type="parTrans" cxnId="{4140FCF7-EF20-E242-8CEA-9D16FB63AA4B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5A722F7-8B63-0C4C-B5C4-52610706AB84}" type="sibTrans" cxnId="{4140FCF7-EF20-E242-8CEA-9D16FB63AA4B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989DDE9-664A-E646-9BEB-CFC25CC38EE5}">
      <dgm:prSet/>
      <dgm:spPr/>
      <dgm:t>
        <a:bodyPr/>
        <a:lstStyle/>
        <a:p>
          <a:pPr rtl="0"/>
          <a:r>
            <a:rPr kumimoji="1"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一级市场上基本上靠人的认知评估项目</a:t>
          </a:r>
          <a:endParaRPr lang="zh-CN" alt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086E915-FA07-2B47-91B2-3EA39C1EE57A}" type="parTrans" cxnId="{3CA4D854-6C75-654D-A962-4BC9242AF955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1C38B5F-32D1-AD43-A844-66E869ED9962}" type="sibTrans" cxnId="{3CA4D854-6C75-654D-A962-4BC9242AF955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0AE272E-4F8D-AC46-9BF7-F67D1BA79C37}">
      <dgm:prSet/>
      <dgm:spPr/>
      <dgm:t>
        <a:bodyPr/>
        <a:lstStyle/>
        <a:p>
          <a:pPr rtl="0"/>
          <a:r>
            <a:rPr kumimoji="1" lang="zh-CN" altLang="en-US" dirty="0" smtClean="0">
              <a:latin typeface="Microsoft YaHei" charset="-122"/>
              <a:ea typeface="Microsoft YaHei" charset="-122"/>
              <a:cs typeface="Microsoft YaHei" charset="-122"/>
            </a:rPr>
            <a:t>目前在天使投资届没有看到科学系统的投资评估体系</a:t>
          </a:r>
          <a:endParaRPr lang="zh-CN" alt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F887273-C27D-564F-A3C8-770D1C8A0319}" type="parTrans" cxnId="{5FB5B32D-E9AD-6A4D-B9AB-444FFB12DD8C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C2CBFAD-AD2A-B14E-A9D4-CF9F2A1F7C07}" type="sibTrans" cxnId="{5FB5B32D-E9AD-6A4D-B9AB-444FFB12DD8C}">
      <dgm:prSet/>
      <dgm:spPr/>
      <dgm:t>
        <a:bodyPr/>
        <a:lstStyle/>
        <a:p>
          <a:endParaRPr lang="zh-CN" altLang="en-US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9B8425F-0714-3C49-9FB4-DC96E2E68487}" type="pres">
      <dgm:prSet presAssocID="{AA1FDE2B-1B50-8F4F-97AD-821144AC36E1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2F0C474F-F9C6-8949-86B1-33A86D03AEC0}" type="pres">
      <dgm:prSet presAssocID="{AA1FDE2B-1B50-8F4F-97AD-821144AC36E1}" presName="Name1" presStyleCnt="0"/>
      <dgm:spPr/>
    </dgm:pt>
    <dgm:pt modelId="{BAC4E0FB-9318-FD4B-817C-8DCE14DD3AFE}" type="pres">
      <dgm:prSet presAssocID="{AA1FDE2B-1B50-8F4F-97AD-821144AC36E1}" presName="cycle" presStyleCnt="0"/>
      <dgm:spPr/>
    </dgm:pt>
    <dgm:pt modelId="{F4DF7EA1-60FA-BE4D-8761-05AC2AA91430}" type="pres">
      <dgm:prSet presAssocID="{AA1FDE2B-1B50-8F4F-97AD-821144AC36E1}" presName="srcNode" presStyleLbl="node1" presStyleIdx="0" presStyleCnt="3"/>
      <dgm:spPr/>
    </dgm:pt>
    <dgm:pt modelId="{71976D53-9AE5-5042-BBFD-DB7E51B13B0B}" type="pres">
      <dgm:prSet presAssocID="{AA1FDE2B-1B50-8F4F-97AD-821144AC36E1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4732D436-6906-604D-8548-412806A59BBB}" type="pres">
      <dgm:prSet presAssocID="{AA1FDE2B-1B50-8F4F-97AD-821144AC36E1}" presName="extraNode" presStyleLbl="node1" presStyleIdx="0" presStyleCnt="3"/>
      <dgm:spPr/>
    </dgm:pt>
    <dgm:pt modelId="{19CB9FD6-AD65-AF43-A853-725DD1A315B0}" type="pres">
      <dgm:prSet presAssocID="{AA1FDE2B-1B50-8F4F-97AD-821144AC36E1}" presName="dstNode" presStyleLbl="node1" presStyleIdx="0" presStyleCnt="3"/>
      <dgm:spPr/>
    </dgm:pt>
    <dgm:pt modelId="{DCB105B3-D2A5-454E-9C55-ACFCD9026476}" type="pres">
      <dgm:prSet presAssocID="{7BFBDE32-2C0C-1946-9C94-3B0F39C6025C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3C0CDC0-20DC-3D4B-8742-09AAB7735120}" type="pres">
      <dgm:prSet presAssocID="{7BFBDE32-2C0C-1946-9C94-3B0F39C6025C}" presName="accent_1" presStyleCnt="0"/>
      <dgm:spPr/>
    </dgm:pt>
    <dgm:pt modelId="{60230C71-22B9-7E45-8309-38F47A00956C}" type="pres">
      <dgm:prSet presAssocID="{7BFBDE32-2C0C-1946-9C94-3B0F39C6025C}" presName="accentRepeatNode" presStyleLbl="solidFgAcc1" presStyleIdx="0" presStyleCnt="3"/>
      <dgm:spPr/>
    </dgm:pt>
    <dgm:pt modelId="{53139A87-A8A6-914D-8525-6D72E0B07B3A}" type="pres">
      <dgm:prSet presAssocID="{A989DDE9-664A-E646-9BEB-CFC25CC38EE5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B443C48-24CE-1044-9363-A297A125F83A}" type="pres">
      <dgm:prSet presAssocID="{A989DDE9-664A-E646-9BEB-CFC25CC38EE5}" presName="accent_2" presStyleCnt="0"/>
      <dgm:spPr/>
    </dgm:pt>
    <dgm:pt modelId="{4CE459AF-A1BE-0849-B643-15CDE7D5F94F}" type="pres">
      <dgm:prSet presAssocID="{A989DDE9-664A-E646-9BEB-CFC25CC38EE5}" presName="accentRepeatNode" presStyleLbl="solidFgAcc1" presStyleIdx="1" presStyleCnt="3"/>
      <dgm:spPr/>
    </dgm:pt>
    <dgm:pt modelId="{0B45D9AE-D4AF-8344-8C7A-4271F423AAF3}" type="pres">
      <dgm:prSet presAssocID="{60AE272E-4F8D-AC46-9BF7-F67D1BA79C37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A38C3BB-3A23-EF4F-AAF3-64B4C35BF57E}" type="pres">
      <dgm:prSet presAssocID="{60AE272E-4F8D-AC46-9BF7-F67D1BA79C37}" presName="accent_3" presStyleCnt="0"/>
      <dgm:spPr/>
    </dgm:pt>
    <dgm:pt modelId="{EC50C445-25AD-584B-9CF5-B2F70AAB5068}" type="pres">
      <dgm:prSet presAssocID="{60AE272E-4F8D-AC46-9BF7-F67D1BA79C37}" presName="accentRepeatNode" presStyleLbl="solidFgAcc1" presStyleIdx="2" presStyleCnt="3"/>
      <dgm:spPr/>
    </dgm:pt>
  </dgm:ptLst>
  <dgm:cxnLst>
    <dgm:cxn modelId="{3CA4D854-6C75-654D-A962-4BC9242AF955}" srcId="{AA1FDE2B-1B50-8F4F-97AD-821144AC36E1}" destId="{A989DDE9-664A-E646-9BEB-CFC25CC38EE5}" srcOrd="1" destOrd="0" parTransId="{2086E915-FA07-2B47-91B2-3EA39C1EE57A}" sibTransId="{41C38B5F-32D1-AD43-A844-66E869ED9962}"/>
    <dgm:cxn modelId="{4010CB61-A199-0C45-B028-E01AA28BD0E0}" type="presOf" srcId="{AA1FDE2B-1B50-8F4F-97AD-821144AC36E1}" destId="{89B8425F-0714-3C49-9FB4-DC96E2E68487}" srcOrd="0" destOrd="0" presId="urn:microsoft.com/office/officeart/2008/layout/VerticalCurvedList"/>
    <dgm:cxn modelId="{8C932416-100E-EA42-997B-EB3C368D98B8}" type="presOf" srcId="{60AE272E-4F8D-AC46-9BF7-F67D1BA79C37}" destId="{0B45D9AE-D4AF-8344-8C7A-4271F423AAF3}" srcOrd="0" destOrd="0" presId="urn:microsoft.com/office/officeart/2008/layout/VerticalCurvedList"/>
    <dgm:cxn modelId="{BBCDABBD-46ED-A348-965A-726B27DD2ECA}" type="presOf" srcId="{A989DDE9-664A-E646-9BEB-CFC25CC38EE5}" destId="{53139A87-A8A6-914D-8525-6D72E0B07B3A}" srcOrd="0" destOrd="0" presId="urn:microsoft.com/office/officeart/2008/layout/VerticalCurvedList"/>
    <dgm:cxn modelId="{60E16C1E-6171-4748-908D-DE0DF2BC5DF7}" type="presOf" srcId="{35A722F7-8B63-0C4C-B5C4-52610706AB84}" destId="{71976D53-9AE5-5042-BBFD-DB7E51B13B0B}" srcOrd="0" destOrd="0" presId="urn:microsoft.com/office/officeart/2008/layout/VerticalCurvedList"/>
    <dgm:cxn modelId="{4140FCF7-EF20-E242-8CEA-9D16FB63AA4B}" srcId="{AA1FDE2B-1B50-8F4F-97AD-821144AC36E1}" destId="{7BFBDE32-2C0C-1946-9C94-3B0F39C6025C}" srcOrd="0" destOrd="0" parTransId="{75A6A674-30B9-ED47-B6A5-9ED476981501}" sibTransId="{35A722F7-8B63-0C4C-B5C4-52610706AB84}"/>
    <dgm:cxn modelId="{5FB5B32D-E9AD-6A4D-B9AB-444FFB12DD8C}" srcId="{AA1FDE2B-1B50-8F4F-97AD-821144AC36E1}" destId="{60AE272E-4F8D-AC46-9BF7-F67D1BA79C37}" srcOrd="2" destOrd="0" parTransId="{EF887273-C27D-564F-A3C8-770D1C8A0319}" sibTransId="{0C2CBFAD-AD2A-B14E-A9D4-CF9F2A1F7C07}"/>
    <dgm:cxn modelId="{8AEF0C55-CBB0-794F-9DDA-E511B1AE3263}" type="presOf" srcId="{7BFBDE32-2C0C-1946-9C94-3B0F39C6025C}" destId="{DCB105B3-D2A5-454E-9C55-ACFCD9026476}" srcOrd="0" destOrd="0" presId="urn:microsoft.com/office/officeart/2008/layout/VerticalCurvedList"/>
    <dgm:cxn modelId="{C07DA439-5AA3-3940-9B48-65F0D0700207}" type="presParOf" srcId="{89B8425F-0714-3C49-9FB4-DC96E2E68487}" destId="{2F0C474F-F9C6-8949-86B1-33A86D03AEC0}" srcOrd="0" destOrd="0" presId="urn:microsoft.com/office/officeart/2008/layout/VerticalCurvedList"/>
    <dgm:cxn modelId="{E01BA2DE-8417-8B4F-BA42-09EBAF400AB1}" type="presParOf" srcId="{2F0C474F-F9C6-8949-86B1-33A86D03AEC0}" destId="{BAC4E0FB-9318-FD4B-817C-8DCE14DD3AFE}" srcOrd="0" destOrd="0" presId="urn:microsoft.com/office/officeart/2008/layout/VerticalCurvedList"/>
    <dgm:cxn modelId="{64D00F4D-35A3-704A-903D-15A9ABD4E8F9}" type="presParOf" srcId="{BAC4E0FB-9318-FD4B-817C-8DCE14DD3AFE}" destId="{F4DF7EA1-60FA-BE4D-8761-05AC2AA91430}" srcOrd="0" destOrd="0" presId="urn:microsoft.com/office/officeart/2008/layout/VerticalCurvedList"/>
    <dgm:cxn modelId="{ADA1B51D-8DF4-F04C-9306-8AC8D25EECA7}" type="presParOf" srcId="{BAC4E0FB-9318-FD4B-817C-8DCE14DD3AFE}" destId="{71976D53-9AE5-5042-BBFD-DB7E51B13B0B}" srcOrd="1" destOrd="0" presId="urn:microsoft.com/office/officeart/2008/layout/VerticalCurvedList"/>
    <dgm:cxn modelId="{E08D5020-1207-6348-A178-C39524C4AA86}" type="presParOf" srcId="{BAC4E0FB-9318-FD4B-817C-8DCE14DD3AFE}" destId="{4732D436-6906-604D-8548-412806A59BBB}" srcOrd="2" destOrd="0" presId="urn:microsoft.com/office/officeart/2008/layout/VerticalCurvedList"/>
    <dgm:cxn modelId="{EBCE7729-B31F-4E41-99BC-45991669E0B2}" type="presParOf" srcId="{BAC4E0FB-9318-FD4B-817C-8DCE14DD3AFE}" destId="{19CB9FD6-AD65-AF43-A853-725DD1A315B0}" srcOrd="3" destOrd="0" presId="urn:microsoft.com/office/officeart/2008/layout/VerticalCurvedList"/>
    <dgm:cxn modelId="{5DED6F64-02D6-2F4E-B231-FCD00CE4E6DD}" type="presParOf" srcId="{2F0C474F-F9C6-8949-86B1-33A86D03AEC0}" destId="{DCB105B3-D2A5-454E-9C55-ACFCD9026476}" srcOrd="1" destOrd="0" presId="urn:microsoft.com/office/officeart/2008/layout/VerticalCurvedList"/>
    <dgm:cxn modelId="{F90F427E-E391-6846-A3F2-97BC6E30497C}" type="presParOf" srcId="{2F0C474F-F9C6-8949-86B1-33A86D03AEC0}" destId="{03C0CDC0-20DC-3D4B-8742-09AAB7735120}" srcOrd="2" destOrd="0" presId="urn:microsoft.com/office/officeart/2008/layout/VerticalCurvedList"/>
    <dgm:cxn modelId="{4575D4FD-5856-DA47-A305-0715E4C960A2}" type="presParOf" srcId="{03C0CDC0-20DC-3D4B-8742-09AAB7735120}" destId="{60230C71-22B9-7E45-8309-38F47A00956C}" srcOrd="0" destOrd="0" presId="urn:microsoft.com/office/officeart/2008/layout/VerticalCurvedList"/>
    <dgm:cxn modelId="{A1001F84-5B03-644D-9BD0-4AE66D8C8239}" type="presParOf" srcId="{2F0C474F-F9C6-8949-86B1-33A86D03AEC0}" destId="{53139A87-A8A6-914D-8525-6D72E0B07B3A}" srcOrd="3" destOrd="0" presId="urn:microsoft.com/office/officeart/2008/layout/VerticalCurvedList"/>
    <dgm:cxn modelId="{9D419E93-5842-C24D-8188-51C1CD9DB26F}" type="presParOf" srcId="{2F0C474F-F9C6-8949-86B1-33A86D03AEC0}" destId="{1B443C48-24CE-1044-9363-A297A125F83A}" srcOrd="4" destOrd="0" presId="urn:microsoft.com/office/officeart/2008/layout/VerticalCurvedList"/>
    <dgm:cxn modelId="{9AB24E27-D740-B442-A2BB-BBFCB767363B}" type="presParOf" srcId="{1B443C48-24CE-1044-9363-A297A125F83A}" destId="{4CE459AF-A1BE-0849-B643-15CDE7D5F94F}" srcOrd="0" destOrd="0" presId="urn:microsoft.com/office/officeart/2008/layout/VerticalCurvedList"/>
    <dgm:cxn modelId="{8C72AE41-17FB-8F4C-9C39-9E95D067B87D}" type="presParOf" srcId="{2F0C474F-F9C6-8949-86B1-33A86D03AEC0}" destId="{0B45D9AE-D4AF-8344-8C7A-4271F423AAF3}" srcOrd="5" destOrd="0" presId="urn:microsoft.com/office/officeart/2008/layout/VerticalCurvedList"/>
    <dgm:cxn modelId="{D9662765-7A9F-414C-8CFF-26A009C7E160}" type="presParOf" srcId="{2F0C474F-F9C6-8949-86B1-33A86D03AEC0}" destId="{3A38C3BB-3A23-EF4F-AAF3-64B4C35BF57E}" srcOrd="6" destOrd="0" presId="urn:microsoft.com/office/officeart/2008/layout/VerticalCurvedList"/>
    <dgm:cxn modelId="{CF4EC15C-8B33-9E4F-9B69-B2B01774B747}" type="presParOf" srcId="{3A38C3BB-3A23-EF4F-AAF3-64B4C35BF57E}" destId="{EC50C445-25AD-584B-9CF5-B2F70AAB506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8622B1E-2FD4-8745-A5A6-73BDC6358E6E}" type="doc">
      <dgm:prSet loTypeId="urn:microsoft.com/office/officeart/2005/8/layout/vList5" loCatId="relationship" qsTypeId="urn:microsoft.com/office/officeart/2005/8/quickstyle/simple2" qsCatId="simple" csTypeId="urn:microsoft.com/office/officeart/2005/8/colors/accent0_1" csCatId="mainScheme"/>
      <dgm:spPr/>
      <dgm:t>
        <a:bodyPr/>
        <a:lstStyle/>
        <a:p>
          <a:endParaRPr lang="zh-CN" altLang="en-US"/>
        </a:p>
      </dgm:t>
    </dgm:pt>
    <dgm:pt modelId="{360294C6-B301-994B-90A1-8D8F2EB1BB6C}">
      <dgm:prSet/>
      <dgm:spPr/>
      <dgm:t>
        <a:bodyPr/>
        <a:lstStyle/>
        <a:p>
          <a:pPr rtl="0"/>
          <a:r>
            <a:rPr kumimoji="1" lang="zh-CN" altLang="en-US" dirty="0" smtClean="0"/>
            <a:t>投资总监评审</a:t>
          </a:r>
          <a:endParaRPr lang="zh-CN" altLang="en-US" dirty="0"/>
        </a:p>
      </dgm:t>
    </dgm:pt>
    <dgm:pt modelId="{BA0B71B7-95B8-2641-B4AD-37E4B72DC0EB}" type="parTrans" cxnId="{8A40183D-CC13-794D-B6A4-739DA0B7F865}">
      <dgm:prSet/>
      <dgm:spPr/>
      <dgm:t>
        <a:bodyPr/>
        <a:lstStyle/>
        <a:p>
          <a:endParaRPr lang="zh-CN" altLang="en-US"/>
        </a:p>
      </dgm:t>
    </dgm:pt>
    <dgm:pt modelId="{A0B2A8B3-745B-8943-87A3-F616835D93B6}" type="sibTrans" cxnId="{8A40183D-CC13-794D-B6A4-739DA0B7F865}">
      <dgm:prSet/>
      <dgm:spPr/>
      <dgm:t>
        <a:bodyPr/>
        <a:lstStyle/>
        <a:p>
          <a:endParaRPr lang="zh-CN" altLang="en-US"/>
        </a:p>
      </dgm:t>
    </dgm:pt>
    <dgm:pt modelId="{FEAB872F-90D8-824B-B184-01019567BC0F}">
      <dgm:prSet/>
      <dgm:spPr/>
      <dgm:t>
        <a:bodyPr/>
        <a:lstStyle/>
        <a:p>
          <a:pPr rtl="0"/>
          <a:r>
            <a:rPr kumimoji="1" lang="zh-CN" altLang="en-US" smtClean="0"/>
            <a:t>投审会</a:t>
          </a:r>
          <a:endParaRPr lang="zh-CN" altLang="en-US"/>
        </a:p>
      </dgm:t>
    </dgm:pt>
    <dgm:pt modelId="{605B2406-3784-4047-A68C-FDFA3B5BE398}" type="parTrans" cxnId="{68FBCBD2-B85C-744E-A258-1E13372A4E1B}">
      <dgm:prSet/>
      <dgm:spPr/>
      <dgm:t>
        <a:bodyPr/>
        <a:lstStyle/>
        <a:p>
          <a:endParaRPr lang="zh-CN" altLang="en-US"/>
        </a:p>
      </dgm:t>
    </dgm:pt>
    <dgm:pt modelId="{3694E6B8-1841-4C49-A9E1-99C19F73B70F}" type="sibTrans" cxnId="{68FBCBD2-B85C-744E-A258-1E13372A4E1B}">
      <dgm:prSet/>
      <dgm:spPr/>
      <dgm:t>
        <a:bodyPr/>
        <a:lstStyle/>
        <a:p>
          <a:endParaRPr lang="zh-CN" altLang="en-US"/>
        </a:p>
      </dgm:t>
    </dgm:pt>
    <dgm:pt modelId="{9EB2C3FD-75B4-3C40-B948-BA0199823367}">
      <dgm:prSet/>
      <dgm:spPr/>
      <dgm:t>
        <a:bodyPr/>
        <a:lstStyle/>
        <a:p>
          <a:pPr rtl="0"/>
          <a:r>
            <a:rPr kumimoji="1" lang="zh-CN" altLang="en-US" smtClean="0"/>
            <a:t>尽职调查</a:t>
          </a:r>
          <a:endParaRPr lang="zh-CN" altLang="en-US"/>
        </a:p>
      </dgm:t>
    </dgm:pt>
    <dgm:pt modelId="{36267BF4-61F4-6144-9576-AFEFD53C80A6}" type="parTrans" cxnId="{BBEB1557-EAA8-9F4C-BFF8-9AF0772AC133}">
      <dgm:prSet/>
      <dgm:spPr/>
      <dgm:t>
        <a:bodyPr/>
        <a:lstStyle/>
        <a:p>
          <a:endParaRPr lang="zh-CN" altLang="en-US"/>
        </a:p>
      </dgm:t>
    </dgm:pt>
    <dgm:pt modelId="{BC031F2C-9893-054B-90E5-308CEEC05D93}" type="sibTrans" cxnId="{BBEB1557-EAA8-9F4C-BFF8-9AF0772AC133}">
      <dgm:prSet/>
      <dgm:spPr/>
      <dgm:t>
        <a:bodyPr/>
        <a:lstStyle/>
        <a:p>
          <a:endParaRPr lang="zh-CN" altLang="en-US"/>
        </a:p>
      </dgm:t>
    </dgm:pt>
    <dgm:pt modelId="{39462E6F-091A-624C-BA34-3E0EF542FC9E}">
      <dgm:prSet/>
      <dgm:spPr/>
      <dgm:t>
        <a:bodyPr/>
        <a:lstStyle/>
        <a:p>
          <a:pPr rtl="0"/>
          <a:r>
            <a:rPr kumimoji="1" lang="zh-CN" altLang="en-US" smtClean="0"/>
            <a:t>投决会</a:t>
          </a:r>
          <a:endParaRPr lang="zh-CN" altLang="en-US"/>
        </a:p>
      </dgm:t>
    </dgm:pt>
    <dgm:pt modelId="{C2FBB75B-80CF-6841-85B0-4CA21E34D195}" type="parTrans" cxnId="{C71AB664-E20E-374F-BDA0-A598F1F15971}">
      <dgm:prSet/>
      <dgm:spPr/>
      <dgm:t>
        <a:bodyPr/>
        <a:lstStyle/>
        <a:p>
          <a:endParaRPr lang="zh-CN" altLang="en-US"/>
        </a:p>
      </dgm:t>
    </dgm:pt>
    <dgm:pt modelId="{C7588963-0809-B54A-8576-E7D9C9C71BF0}" type="sibTrans" cxnId="{C71AB664-E20E-374F-BDA0-A598F1F15971}">
      <dgm:prSet/>
      <dgm:spPr/>
      <dgm:t>
        <a:bodyPr/>
        <a:lstStyle/>
        <a:p>
          <a:endParaRPr lang="zh-CN" altLang="en-US"/>
        </a:p>
      </dgm:t>
    </dgm:pt>
    <dgm:pt modelId="{3CBD53B1-C378-ED46-95BE-240FEC9060DF}" type="pres">
      <dgm:prSet presAssocID="{58622B1E-2FD4-8745-A5A6-73BDC6358E6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D3D08F6-4CE4-C548-BF4B-DAB63EB7225A}" type="pres">
      <dgm:prSet presAssocID="{360294C6-B301-994B-90A1-8D8F2EB1BB6C}" presName="linNode" presStyleCnt="0"/>
      <dgm:spPr/>
    </dgm:pt>
    <dgm:pt modelId="{B6F274A7-D068-2F47-942E-F6E7E75CCD39}" type="pres">
      <dgm:prSet presAssocID="{360294C6-B301-994B-90A1-8D8F2EB1BB6C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73EC1AB-0F6A-B745-B94C-469BF481F795}" type="pres">
      <dgm:prSet presAssocID="{A0B2A8B3-745B-8943-87A3-F616835D93B6}" presName="sp" presStyleCnt="0"/>
      <dgm:spPr/>
    </dgm:pt>
    <dgm:pt modelId="{EDC802D8-DEEE-3A46-9E07-4BA80275FF7F}" type="pres">
      <dgm:prSet presAssocID="{FEAB872F-90D8-824B-B184-01019567BC0F}" presName="linNode" presStyleCnt="0"/>
      <dgm:spPr/>
    </dgm:pt>
    <dgm:pt modelId="{0418F4BF-01FE-494F-BB08-E1DA569715D8}" type="pres">
      <dgm:prSet presAssocID="{FEAB872F-90D8-824B-B184-01019567BC0F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909AD0F-3C01-4E40-B732-3BB85717E213}" type="pres">
      <dgm:prSet presAssocID="{3694E6B8-1841-4C49-A9E1-99C19F73B70F}" presName="sp" presStyleCnt="0"/>
      <dgm:spPr/>
    </dgm:pt>
    <dgm:pt modelId="{A8CF2B8B-EDA2-7B42-A640-641EE2149587}" type="pres">
      <dgm:prSet presAssocID="{9EB2C3FD-75B4-3C40-B948-BA0199823367}" presName="linNode" presStyleCnt="0"/>
      <dgm:spPr/>
    </dgm:pt>
    <dgm:pt modelId="{CE4FE4EB-DCB6-B34E-BA8E-B059DEB5DE80}" type="pres">
      <dgm:prSet presAssocID="{9EB2C3FD-75B4-3C40-B948-BA0199823367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EB53320-9175-FB4E-A766-35E57800FB57}" type="pres">
      <dgm:prSet presAssocID="{BC031F2C-9893-054B-90E5-308CEEC05D93}" presName="sp" presStyleCnt="0"/>
      <dgm:spPr/>
    </dgm:pt>
    <dgm:pt modelId="{04D1193C-8FB6-D149-8B1B-0920DAA67750}" type="pres">
      <dgm:prSet presAssocID="{39462E6F-091A-624C-BA34-3E0EF542FC9E}" presName="linNode" presStyleCnt="0"/>
      <dgm:spPr/>
    </dgm:pt>
    <dgm:pt modelId="{5A0DE36A-F176-8948-BF5A-C172ED3EEA96}" type="pres">
      <dgm:prSet presAssocID="{39462E6F-091A-624C-BA34-3E0EF542FC9E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BEB1557-EAA8-9F4C-BFF8-9AF0772AC133}" srcId="{58622B1E-2FD4-8745-A5A6-73BDC6358E6E}" destId="{9EB2C3FD-75B4-3C40-B948-BA0199823367}" srcOrd="2" destOrd="0" parTransId="{36267BF4-61F4-6144-9576-AFEFD53C80A6}" sibTransId="{BC031F2C-9893-054B-90E5-308CEEC05D93}"/>
    <dgm:cxn modelId="{C71AB664-E20E-374F-BDA0-A598F1F15971}" srcId="{58622B1E-2FD4-8745-A5A6-73BDC6358E6E}" destId="{39462E6F-091A-624C-BA34-3E0EF542FC9E}" srcOrd="3" destOrd="0" parTransId="{C2FBB75B-80CF-6841-85B0-4CA21E34D195}" sibTransId="{C7588963-0809-B54A-8576-E7D9C9C71BF0}"/>
    <dgm:cxn modelId="{DA4EE7E5-3DE7-FE42-9F6F-EE4F81CD7311}" type="presOf" srcId="{FEAB872F-90D8-824B-B184-01019567BC0F}" destId="{0418F4BF-01FE-494F-BB08-E1DA569715D8}" srcOrd="0" destOrd="0" presId="urn:microsoft.com/office/officeart/2005/8/layout/vList5"/>
    <dgm:cxn modelId="{DED63D17-EC37-3F4F-9031-E0394E2854B7}" type="presOf" srcId="{360294C6-B301-994B-90A1-8D8F2EB1BB6C}" destId="{B6F274A7-D068-2F47-942E-F6E7E75CCD39}" srcOrd="0" destOrd="0" presId="urn:microsoft.com/office/officeart/2005/8/layout/vList5"/>
    <dgm:cxn modelId="{68FBCBD2-B85C-744E-A258-1E13372A4E1B}" srcId="{58622B1E-2FD4-8745-A5A6-73BDC6358E6E}" destId="{FEAB872F-90D8-824B-B184-01019567BC0F}" srcOrd="1" destOrd="0" parTransId="{605B2406-3784-4047-A68C-FDFA3B5BE398}" sibTransId="{3694E6B8-1841-4C49-A9E1-99C19F73B70F}"/>
    <dgm:cxn modelId="{06003734-7576-A74C-B5A6-20905B0F6B61}" type="presOf" srcId="{9EB2C3FD-75B4-3C40-B948-BA0199823367}" destId="{CE4FE4EB-DCB6-B34E-BA8E-B059DEB5DE80}" srcOrd="0" destOrd="0" presId="urn:microsoft.com/office/officeart/2005/8/layout/vList5"/>
    <dgm:cxn modelId="{8A40183D-CC13-794D-B6A4-739DA0B7F865}" srcId="{58622B1E-2FD4-8745-A5A6-73BDC6358E6E}" destId="{360294C6-B301-994B-90A1-8D8F2EB1BB6C}" srcOrd="0" destOrd="0" parTransId="{BA0B71B7-95B8-2641-B4AD-37E4B72DC0EB}" sibTransId="{A0B2A8B3-745B-8943-87A3-F616835D93B6}"/>
    <dgm:cxn modelId="{0CFBA7EE-BFCA-2E4F-A7C0-18080FDEEE59}" type="presOf" srcId="{58622B1E-2FD4-8745-A5A6-73BDC6358E6E}" destId="{3CBD53B1-C378-ED46-95BE-240FEC9060DF}" srcOrd="0" destOrd="0" presId="urn:microsoft.com/office/officeart/2005/8/layout/vList5"/>
    <dgm:cxn modelId="{72CE2549-FCF0-A24F-AC37-F838D110CCFA}" type="presOf" srcId="{39462E6F-091A-624C-BA34-3E0EF542FC9E}" destId="{5A0DE36A-F176-8948-BF5A-C172ED3EEA96}" srcOrd="0" destOrd="0" presId="urn:microsoft.com/office/officeart/2005/8/layout/vList5"/>
    <dgm:cxn modelId="{81145AE1-14AD-A246-8BC5-CE2C80016C9D}" type="presParOf" srcId="{3CBD53B1-C378-ED46-95BE-240FEC9060DF}" destId="{AD3D08F6-4CE4-C548-BF4B-DAB63EB7225A}" srcOrd="0" destOrd="0" presId="urn:microsoft.com/office/officeart/2005/8/layout/vList5"/>
    <dgm:cxn modelId="{EDFCB93B-E4B6-D94B-88FF-5E46CBD21778}" type="presParOf" srcId="{AD3D08F6-4CE4-C548-BF4B-DAB63EB7225A}" destId="{B6F274A7-D068-2F47-942E-F6E7E75CCD39}" srcOrd="0" destOrd="0" presId="urn:microsoft.com/office/officeart/2005/8/layout/vList5"/>
    <dgm:cxn modelId="{01CCEDCD-C2BF-8940-AB7A-5BED1047094A}" type="presParOf" srcId="{3CBD53B1-C378-ED46-95BE-240FEC9060DF}" destId="{173EC1AB-0F6A-B745-B94C-469BF481F795}" srcOrd="1" destOrd="0" presId="urn:microsoft.com/office/officeart/2005/8/layout/vList5"/>
    <dgm:cxn modelId="{AA5F6F33-58FB-154E-AFC4-A482268440C6}" type="presParOf" srcId="{3CBD53B1-C378-ED46-95BE-240FEC9060DF}" destId="{EDC802D8-DEEE-3A46-9E07-4BA80275FF7F}" srcOrd="2" destOrd="0" presId="urn:microsoft.com/office/officeart/2005/8/layout/vList5"/>
    <dgm:cxn modelId="{65F63C1D-7B23-654A-B97B-CB320C2D2327}" type="presParOf" srcId="{EDC802D8-DEEE-3A46-9E07-4BA80275FF7F}" destId="{0418F4BF-01FE-494F-BB08-E1DA569715D8}" srcOrd="0" destOrd="0" presId="urn:microsoft.com/office/officeart/2005/8/layout/vList5"/>
    <dgm:cxn modelId="{DDCAB384-7C7F-D941-82F0-4AEDDDE2F4A3}" type="presParOf" srcId="{3CBD53B1-C378-ED46-95BE-240FEC9060DF}" destId="{2909AD0F-3C01-4E40-B732-3BB85717E213}" srcOrd="3" destOrd="0" presId="urn:microsoft.com/office/officeart/2005/8/layout/vList5"/>
    <dgm:cxn modelId="{7E4B121A-EAD7-1A48-A32B-E7B766E19C47}" type="presParOf" srcId="{3CBD53B1-C378-ED46-95BE-240FEC9060DF}" destId="{A8CF2B8B-EDA2-7B42-A640-641EE2149587}" srcOrd="4" destOrd="0" presId="urn:microsoft.com/office/officeart/2005/8/layout/vList5"/>
    <dgm:cxn modelId="{554EC7F3-A7C7-3749-A445-88CB75B2673D}" type="presParOf" srcId="{A8CF2B8B-EDA2-7B42-A640-641EE2149587}" destId="{CE4FE4EB-DCB6-B34E-BA8E-B059DEB5DE80}" srcOrd="0" destOrd="0" presId="urn:microsoft.com/office/officeart/2005/8/layout/vList5"/>
    <dgm:cxn modelId="{96E1D88D-CAE7-D444-B3E0-529B206F970D}" type="presParOf" srcId="{3CBD53B1-C378-ED46-95BE-240FEC9060DF}" destId="{FEB53320-9175-FB4E-A766-35E57800FB57}" srcOrd="5" destOrd="0" presId="urn:microsoft.com/office/officeart/2005/8/layout/vList5"/>
    <dgm:cxn modelId="{D105BFB5-7A7A-A541-B93A-34ED1BC5E5EA}" type="presParOf" srcId="{3CBD53B1-C378-ED46-95BE-240FEC9060DF}" destId="{04D1193C-8FB6-D149-8B1B-0920DAA67750}" srcOrd="6" destOrd="0" presId="urn:microsoft.com/office/officeart/2005/8/layout/vList5"/>
    <dgm:cxn modelId="{5F228BEA-3820-7841-8A49-D7FE75B45D84}" type="presParOf" srcId="{04D1193C-8FB6-D149-8B1B-0920DAA67750}" destId="{5A0DE36A-F176-8948-BF5A-C172ED3EEA96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6A5AC4-698B-E640-8692-CC56420F81EB}">
      <dsp:nvSpPr>
        <dsp:cNvPr id="0" name=""/>
        <dsp:cNvSpPr/>
      </dsp:nvSpPr>
      <dsp:spPr>
        <a:xfrm>
          <a:off x="591502" y="0"/>
          <a:ext cx="6703695" cy="3871085"/>
        </a:xfrm>
        <a:prstGeom prst="rightArrow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DFB9D4-6E6C-E94B-B16A-9895AB6F76B9}">
      <dsp:nvSpPr>
        <dsp:cNvPr id="0" name=""/>
        <dsp:cNvSpPr/>
      </dsp:nvSpPr>
      <dsp:spPr>
        <a:xfrm>
          <a:off x="3947" y="1161325"/>
          <a:ext cx="1898507" cy="154843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smtClean="0"/>
            <a:t>大三开始创业，历经</a:t>
          </a:r>
          <a:r>
            <a:rPr lang="en-US" altLang="zh-CN" sz="1900" kern="1200" smtClean="0"/>
            <a:t>4</a:t>
          </a:r>
          <a:r>
            <a:rPr lang="zh-CN" altLang="en-US" sz="1900" kern="1200" smtClean="0"/>
            <a:t>年</a:t>
          </a:r>
          <a:endParaRPr lang="zh-CN" altLang="en-US" sz="1900" kern="1200"/>
        </a:p>
      </dsp:txBody>
      <dsp:txXfrm>
        <a:off x="79535" y="1236913"/>
        <a:ext cx="1747331" cy="1397258"/>
      </dsp:txXfrm>
    </dsp:sp>
    <dsp:sp modelId="{13E1BB1B-7DC8-774E-82C3-B0C93E81C758}">
      <dsp:nvSpPr>
        <dsp:cNvPr id="0" name=""/>
        <dsp:cNvSpPr/>
      </dsp:nvSpPr>
      <dsp:spPr>
        <a:xfrm>
          <a:off x="1997379" y="1161325"/>
          <a:ext cx="1898507" cy="154843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smtClean="0"/>
            <a:t>创业期间承接外包近百个，百万级项目</a:t>
          </a:r>
          <a:r>
            <a:rPr lang="en-US" altLang="zh-CN" sz="1900" kern="1200" smtClean="0"/>
            <a:t>2</a:t>
          </a:r>
          <a:r>
            <a:rPr lang="zh-CN" altLang="en-US" sz="1900" kern="1200" smtClean="0"/>
            <a:t>个</a:t>
          </a:r>
          <a:endParaRPr lang="zh-CN" altLang="en-US" sz="1900" kern="1200"/>
        </a:p>
      </dsp:txBody>
      <dsp:txXfrm>
        <a:off x="2072967" y="1236913"/>
        <a:ext cx="1747331" cy="1397258"/>
      </dsp:txXfrm>
    </dsp:sp>
    <dsp:sp modelId="{BABE2610-BBBD-934A-B319-7CF4FDC4FC25}">
      <dsp:nvSpPr>
        <dsp:cNvPr id="0" name=""/>
        <dsp:cNvSpPr/>
      </dsp:nvSpPr>
      <dsp:spPr>
        <a:xfrm>
          <a:off x="3990812" y="1161325"/>
          <a:ext cx="1898507" cy="154843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smtClean="0"/>
            <a:t>自主研发</a:t>
          </a:r>
          <a:r>
            <a:rPr lang="en-US" altLang="zh-CN" sz="1900" kern="1200" smtClean="0"/>
            <a:t>3</a:t>
          </a:r>
          <a:r>
            <a:rPr lang="zh-CN" altLang="en-US" sz="1900" kern="1200" smtClean="0"/>
            <a:t>款产品，获得一项发明专利，软件著作权若干</a:t>
          </a:r>
          <a:endParaRPr lang="zh-CN" altLang="en-US" sz="1900" kern="1200"/>
        </a:p>
      </dsp:txBody>
      <dsp:txXfrm>
        <a:off x="4066400" y="1236913"/>
        <a:ext cx="1747331" cy="1397258"/>
      </dsp:txXfrm>
    </dsp:sp>
    <dsp:sp modelId="{C288E258-42A5-7E44-87D7-A42E0A2D6628}">
      <dsp:nvSpPr>
        <dsp:cNvPr id="0" name=""/>
        <dsp:cNvSpPr/>
      </dsp:nvSpPr>
      <dsp:spPr>
        <a:xfrm>
          <a:off x="5984245" y="1161325"/>
          <a:ext cx="1898507" cy="154843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smtClean="0"/>
            <a:t>从事天使投资一年，熟悉投资全过程</a:t>
          </a:r>
          <a:endParaRPr lang="zh-CN" altLang="en-US" sz="1900" kern="1200"/>
        </a:p>
      </dsp:txBody>
      <dsp:txXfrm>
        <a:off x="6059833" y="1236913"/>
        <a:ext cx="1747331" cy="13972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078173-CFF4-4B48-ADF4-E01C6AC06632}">
      <dsp:nvSpPr>
        <dsp:cNvPr id="0" name=""/>
        <dsp:cNvSpPr/>
      </dsp:nvSpPr>
      <dsp:spPr>
        <a:xfrm>
          <a:off x="0" y="0"/>
          <a:ext cx="7886700" cy="120971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2015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年，全球的风险投资总金额达到了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1285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亿美元，较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2014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年同比增长了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44%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。在中国，伴随着国家双创的号召，中国的创投总额达到了历史的制高点。</a:t>
          </a:r>
          <a:endParaRPr lang="zh-CN" altLang="en-US" sz="15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698311" y="0"/>
        <a:ext cx="6188388" cy="1209714"/>
      </dsp:txXfrm>
    </dsp:sp>
    <dsp:sp modelId="{6B0FCDD4-BD2F-1048-9648-1BB4B2599E92}">
      <dsp:nvSpPr>
        <dsp:cNvPr id="0" name=""/>
        <dsp:cNvSpPr/>
      </dsp:nvSpPr>
      <dsp:spPr>
        <a:xfrm>
          <a:off x="120971" y="120971"/>
          <a:ext cx="1577340" cy="96777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A9634-761C-F04B-9871-96B4BA1BFB5E}">
      <dsp:nvSpPr>
        <dsp:cNvPr id="0" name=""/>
        <dsp:cNvSpPr/>
      </dsp:nvSpPr>
      <dsp:spPr>
        <a:xfrm>
          <a:off x="0" y="1330685"/>
          <a:ext cx="7886700" cy="120971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但是由于投资决策不合理、退出市场遇冷、全球经济等原因，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2016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年全球创投活动减弱，中国迎来了“资本寒冬”。</a:t>
          </a:r>
          <a:endParaRPr lang="zh-CN" altLang="en-US" sz="15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698311" y="1330685"/>
        <a:ext cx="6188388" cy="1209714"/>
      </dsp:txXfrm>
    </dsp:sp>
    <dsp:sp modelId="{CC41F435-05CF-164D-95BB-029E315FA6BC}">
      <dsp:nvSpPr>
        <dsp:cNvPr id="0" name=""/>
        <dsp:cNvSpPr/>
      </dsp:nvSpPr>
      <dsp:spPr>
        <a:xfrm>
          <a:off x="120971" y="1451656"/>
          <a:ext cx="1577340" cy="96777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00BD7D-C63B-CB4D-90A4-FD610738FBEB}">
      <dsp:nvSpPr>
        <dsp:cNvPr id="0" name=""/>
        <dsp:cNvSpPr/>
      </dsp:nvSpPr>
      <dsp:spPr>
        <a:xfrm>
          <a:off x="0" y="2661370"/>
          <a:ext cx="7886700" cy="120971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会计审计公司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KPMG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（毕马威）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2017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年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1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月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12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日发布报告称：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2016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年全球风险投资活动比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2015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年下降了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24%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。中国的风险投资总额创历史新高，达到创纪录的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310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亿美元，但是交易总数同比下降了</a:t>
          </a:r>
          <a:r>
            <a:rPr lang="en-US" altLang="zh-CN" sz="1500" kern="1200" smtClean="0">
              <a:latin typeface="Microsoft YaHei" charset="-122"/>
              <a:ea typeface="Microsoft YaHei" charset="-122"/>
              <a:cs typeface="Microsoft YaHei" charset="-122"/>
            </a:rPr>
            <a:t>41.5%</a:t>
          </a:r>
          <a:r>
            <a:rPr lang="zh-CN" altLang="en-US" sz="1500" kern="1200" smtClean="0">
              <a:latin typeface="Microsoft YaHei" charset="-122"/>
              <a:ea typeface="Microsoft YaHei" charset="-122"/>
              <a:cs typeface="Microsoft YaHei" charset="-122"/>
            </a:rPr>
            <a:t>。</a:t>
          </a:r>
          <a:endParaRPr lang="zh-CN" altLang="en-US" sz="15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698311" y="2661370"/>
        <a:ext cx="6188388" cy="1209714"/>
      </dsp:txXfrm>
    </dsp:sp>
    <dsp:sp modelId="{51D5BB49-C8E5-2F4A-9B64-08D785A89170}">
      <dsp:nvSpPr>
        <dsp:cNvPr id="0" name=""/>
        <dsp:cNvSpPr/>
      </dsp:nvSpPr>
      <dsp:spPr>
        <a:xfrm>
          <a:off x="120971" y="2782342"/>
          <a:ext cx="1577340" cy="96777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976D53-9AE5-5042-BBFD-DB7E51B13B0B}">
      <dsp:nvSpPr>
        <dsp:cNvPr id="0" name=""/>
        <dsp:cNvSpPr/>
      </dsp:nvSpPr>
      <dsp:spPr>
        <a:xfrm>
          <a:off x="-4376075" y="-671226"/>
          <a:ext cx="5213538" cy="5213538"/>
        </a:xfrm>
        <a:prstGeom prst="blockArc">
          <a:avLst>
            <a:gd name="adj1" fmla="val 18900000"/>
            <a:gd name="adj2" fmla="val 2700000"/>
            <a:gd name="adj3" fmla="val 414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B105B3-D2A5-454E-9C55-ACFCD9026476}">
      <dsp:nvSpPr>
        <dsp:cNvPr id="0" name=""/>
        <dsp:cNvSpPr/>
      </dsp:nvSpPr>
      <dsp:spPr>
        <a:xfrm>
          <a:off x="538587" y="387108"/>
          <a:ext cx="7295972" cy="7742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4535" tIns="55880" rIns="55880" bIns="5588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zh-CN" altLang="en-US" sz="2200" kern="1200" dirty="0" smtClean="0">
              <a:latin typeface="Microsoft YaHei" charset="-122"/>
              <a:ea typeface="Microsoft YaHei" charset="-122"/>
              <a:cs typeface="Microsoft YaHei" charset="-122"/>
            </a:rPr>
            <a:t>在二级市场很流行量化投资</a:t>
          </a:r>
          <a:endParaRPr lang="zh-CN" altLang="en-US" sz="22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38587" y="387108"/>
        <a:ext cx="7295972" cy="774217"/>
      </dsp:txXfrm>
    </dsp:sp>
    <dsp:sp modelId="{60230C71-22B9-7E45-8309-38F47A00956C}">
      <dsp:nvSpPr>
        <dsp:cNvPr id="0" name=""/>
        <dsp:cNvSpPr/>
      </dsp:nvSpPr>
      <dsp:spPr>
        <a:xfrm>
          <a:off x="54702" y="290331"/>
          <a:ext cx="967771" cy="96777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139A87-A8A6-914D-8525-6D72E0B07B3A}">
      <dsp:nvSpPr>
        <dsp:cNvPr id="0" name=""/>
        <dsp:cNvSpPr/>
      </dsp:nvSpPr>
      <dsp:spPr>
        <a:xfrm>
          <a:off x="820015" y="1548434"/>
          <a:ext cx="7014544" cy="7742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4535" tIns="55880" rIns="55880" bIns="5588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zh-CN" altLang="en-US" sz="2200" kern="1200" dirty="0" smtClean="0">
              <a:latin typeface="Microsoft YaHei" charset="-122"/>
              <a:ea typeface="Microsoft YaHei" charset="-122"/>
              <a:cs typeface="Microsoft YaHei" charset="-122"/>
            </a:rPr>
            <a:t>一级市场上基本上靠人的认知评估项目</a:t>
          </a:r>
          <a:endParaRPr lang="zh-CN" altLang="en-US" sz="22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820015" y="1548434"/>
        <a:ext cx="7014544" cy="774217"/>
      </dsp:txXfrm>
    </dsp:sp>
    <dsp:sp modelId="{4CE459AF-A1BE-0849-B643-15CDE7D5F94F}">
      <dsp:nvSpPr>
        <dsp:cNvPr id="0" name=""/>
        <dsp:cNvSpPr/>
      </dsp:nvSpPr>
      <dsp:spPr>
        <a:xfrm>
          <a:off x="336130" y="1451656"/>
          <a:ext cx="967771" cy="96777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45D9AE-D4AF-8344-8C7A-4271F423AAF3}">
      <dsp:nvSpPr>
        <dsp:cNvPr id="0" name=""/>
        <dsp:cNvSpPr/>
      </dsp:nvSpPr>
      <dsp:spPr>
        <a:xfrm>
          <a:off x="538587" y="2709759"/>
          <a:ext cx="7295972" cy="7742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4535" tIns="55880" rIns="55880" bIns="5588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zh-CN" altLang="en-US" sz="2200" kern="1200" dirty="0" smtClean="0">
              <a:latin typeface="Microsoft YaHei" charset="-122"/>
              <a:ea typeface="Microsoft YaHei" charset="-122"/>
              <a:cs typeface="Microsoft YaHei" charset="-122"/>
            </a:rPr>
            <a:t>目前在天使投资届没有看到科学系统的投资评估体系</a:t>
          </a:r>
          <a:endParaRPr lang="zh-CN" altLang="en-US" sz="22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38587" y="2709759"/>
        <a:ext cx="7295972" cy="774217"/>
      </dsp:txXfrm>
    </dsp:sp>
    <dsp:sp modelId="{EC50C445-25AD-584B-9CF5-B2F70AAB5068}">
      <dsp:nvSpPr>
        <dsp:cNvPr id="0" name=""/>
        <dsp:cNvSpPr/>
      </dsp:nvSpPr>
      <dsp:spPr>
        <a:xfrm>
          <a:off x="54702" y="2612982"/>
          <a:ext cx="967771" cy="96777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F274A7-D068-2F47-942E-F6E7E75CCD39}">
      <dsp:nvSpPr>
        <dsp:cNvPr id="0" name=""/>
        <dsp:cNvSpPr/>
      </dsp:nvSpPr>
      <dsp:spPr>
        <a:xfrm>
          <a:off x="2523743" y="1937"/>
          <a:ext cx="2839212" cy="931857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zh-CN" altLang="en-US" sz="3200" kern="1200" dirty="0" smtClean="0"/>
            <a:t>投资总监评审</a:t>
          </a:r>
          <a:endParaRPr lang="zh-CN" altLang="en-US" sz="3200" kern="1200" dirty="0"/>
        </a:p>
      </dsp:txBody>
      <dsp:txXfrm>
        <a:off x="2569233" y="47427"/>
        <a:ext cx="2748232" cy="840877"/>
      </dsp:txXfrm>
    </dsp:sp>
    <dsp:sp modelId="{0418F4BF-01FE-494F-BB08-E1DA569715D8}">
      <dsp:nvSpPr>
        <dsp:cNvPr id="0" name=""/>
        <dsp:cNvSpPr/>
      </dsp:nvSpPr>
      <dsp:spPr>
        <a:xfrm>
          <a:off x="2523743" y="980388"/>
          <a:ext cx="2839212" cy="931857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zh-CN" altLang="en-US" sz="3200" kern="1200" smtClean="0"/>
            <a:t>投审会</a:t>
          </a:r>
          <a:endParaRPr lang="zh-CN" altLang="en-US" sz="3200" kern="1200"/>
        </a:p>
      </dsp:txBody>
      <dsp:txXfrm>
        <a:off x="2569233" y="1025878"/>
        <a:ext cx="2748232" cy="840877"/>
      </dsp:txXfrm>
    </dsp:sp>
    <dsp:sp modelId="{CE4FE4EB-DCB6-B34E-BA8E-B059DEB5DE80}">
      <dsp:nvSpPr>
        <dsp:cNvPr id="0" name=""/>
        <dsp:cNvSpPr/>
      </dsp:nvSpPr>
      <dsp:spPr>
        <a:xfrm>
          <a:off x="2523743" y="1958838"/>
          <a:ext cx="2839212" cy="931857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zh-CN" altLang="en-US" sz="3200" kern="1200" smtClean="0"/>
            <a:t>尽职调查</a:t>
          </a:r>
          <a:endParaRPr lang="zh-CN" altLang="en-US" sz="3200" kern="1200"/>
        </a:p>
      </dsp:txBody>
      <dsp:txXfrm>
        <a:off x="2569233" y="2004328"/>
        <a:ext cx="2748232" cy="840877"/>
      </dsp:txXfrm>
    </dsp:sp>
    <dsp:sp modelId="{5A0DE36A-F176-8948-BF5A-C172ED3EEA96}">
      <dsp:nvSpPr>
        <dsp:cNvPr id="0" name=""/>
        <dsp:cNvSpPr/>
      </dsp:nvSpPr>
      <dsp:spPr>
        <a:xfrm>
          <a:off x="2523743" y="2937289"/>
          <a:ext cx="2839212" cy="931857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zh-CN" altLang="en-US" sz="3200" kern="1200" smtClean="0"/>
            <a:t>投决会</a:t>
          </a:r>
          <a:endParaRPr lang="zh-CN" altLang="en-US" sz="3200" kern="1200"/>
        </a:p>
      </dsp:txBody>
      <dsp:txXfrm>
        <a:off x="2569233" y="2982779"/>
        <a:ext cx="2748232" cy="8408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0.06101</cdr:x>
      <cdr:y>0.15218</cdr:y>
    </cdr:from>
    <cdr:to>
      <cdr:x>0.95238</cdr:x>
      <cdr:y>0.15794</cdr:y>
    </cdr:to>
    <cdr:cxnSp macro="">
      <cdr:nvCxnSpPr>
        <cdr:cNvPr id="3" name="直线连接符 2"/>
        <cdr:cNvCxnSpPr/>
      </cdr:nvCxnSpPr>
      <cdr:spPr>
        <a:xfrm xmlns:a="http://schemas.openxmlformats.org/drawingml/2006/main">
          <a:off x="292894" y="377885"/>
          <a:ext cx="4279106" cy="14297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3">
          <a:schemeClr val="accent2"/>
        </a:lnRef>
        <a:fillRef xmlns:a="http://schemas.openxmlformats.org/drawingml/2006/main" idx="0">
          <a:schemeClr val="accent2"/>
        </a:fillRef>
        <a:effectRef xmlns:a="http://schemas.openxmlformats.org/drawingml/2006/main" idx="2">
          <a:schemeClr val="accent2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0.06101</cdr:x>
      <cdr:y>0.23273</cdr:y>
    </cdr:from>
    <cdr:to>
      <cdr:x>0.95238</cdr:x>
      <cdr:y>0.23593</cdr:y>
    </cdr:to>
    <cdr:cxnSp macro="">
      <cdr:nvCxnSpPr>
        <cdr:cNvPr id="4" name="直线连接符 3"/>
        <cdr:cNvCxnSpPr/>
      </cdr:nvCxnSpPr>
      <cdr:spPr>
        <a:xfrm xmlns:a="http://schemas.openxmlformats.org/drawingml/2006/main" flipV="1">
          <a:off x="292894" y="577920"/>
          <a:ext cx="4279106" cy="7938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3">
          <a:schemeClr val="accent2"/>
        </a:lnRef>
        <a:fillRef xmlns:a="http://schemas.openxmlformats.org/drawingml/2006/main" idx="0">
          <a:schemeClr val="accent2"/>
        </a:fillRef>
        <a:effectRef xmlns:a="http://schemas.openxmlformats.org/drawingml/2006/main" idx="2">
          <a:schemeClr val="accent2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hdphoto1.wdp>
</file>

<file path=ppt/media/image1.jpg>
</file>

<file path=ppt/media/image10.jpeg>
</file>

<file path=ppt/media/image11.png>
</file>

<file path=ppt/media/image12.tiff>
</file>

<file path=ppt/media/image13.png>
</file>

<file path=ppt/media/image14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6FBE2E-CBA4-D141-9B97-1A8957C8F3DC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CB3AB-E201-D245-AF83-BE3FE6E8BC3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3299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CB3AB-E201-D245-AF83-BE3FE6E8BC3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241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CB3AB-E201-D245-AF83-BE3FE6E8BC38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0945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CB3AB-E201-D245-AF83-BE3FE6E8BC38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7800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CB3AB-E201-D245-AF83-BE3FE6E8BC38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0058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CB3AB-E201-D245-AF83-BE3FE6E8BC38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473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74643"/>
            <a:ext cx="1971675" cy="530232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74643"/>
            <a:ext cx="5800725" cy="530232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Microsoft YaHei" charset="-122"/>
                <a:ea typeface="Microsoft YaHei" charset="-122"/>
                <a:cs typeface="Microsoft YaHei" charset="-122"/>
              </a:defRPr>
            </a:lvl1pPr>
            <a:lvl2pPr>
              <a:defRPr>
                <a:latin typeface="Microsoft YaHei" charset="-122"/>
                <a:ea typeface="Microsoft YaHei" charset="-122"/>
                <a:cs typeface="Microsoft YaHei" charset="-122"/>
              </a:defRPr>
            </a:lvl2pPr>
            <a:lvl3pPr>
              <a:defRPr>
                <a:latin typeface="Microsoft YaHei" charset="-122"/>
                <a:ea typeface="Microsoft YaHei" charset="-122"/>
                <a:cs typeface="Microsoft YaHei" charset="-122"/>
              </a:defRPr>
            </a:lvl3pPr>
            <a:lvl4pPr>
              <a:defRPr>
                <a:latin typeface="Microsoft YaHei" charset="-122"/>
                <a:ea typeface="Microsoft YaHei" charset="-122"/>
                <a:cs typeface="Microsoft YaHei" charset="-122"/>
              </a:defRPr>
            </a:lvl4pPr>
            <a:lvl5pPr>
              <a:defRPr>
                <a:latin typeface="Microsoft YaHei" charset="-122"/>
                <a:ea typeface="Microsoft YaHei" charset="-122"/>
                <a:cs typeface="Microsoft YaHei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二级</a:t>
            </a:r>
          </a:p>
          <a:p>
            <a:pPr lvl="2"/>
            <a:r>
              <a:rPr lang="zh-CN" altLang="en-US" dirty="0" smtClean="0"/>
              <a:t>三级</a:t>
            </a:r>
          </a:p>
          <a:p>
            <a:pPr lvl="3"/>
            <a:r>
              <a:rPr lang="zh-CN" altLang="en-US" dirty="0" smtClean="0"/>
              <a:t>四级</a:t>
            </a:r>
          </a:p>
          <a:p>
            <a:pPr lvl="4"/>
            <a:r>
              <a:rPr lang="zh-CN" altLang="en-US" dirty="0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273231"/>
            <a:ext cx="3886200" cy="390373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273231"/>
            <a:ext cx="3886200" cy="390373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6755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2297700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3326193"/>
            <a:ext cx="3868340" cy="286347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2297700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326193"/>
            <a:ext cx="3887391" cy="286347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dirty="0" smtClean="0"/>
              <a:t>二级</a:t>
            </a:r>
          </a:p>
          <a:p>
            <a:pPr lvl="2"/>
            <a:r>
              <a:rPr lang="zh-CN" altLang="en-US" dirty="0" smtClean="0"/>
              <a:t>三级</a:t>
            </a:r>
          </a:p>
          <a:p>
            <a:pPr lvl="3"/>
            <a:r>
              <a:rPr lang="zh-CN" altLang="en-US" dirty="0" smtClean="0"/>
              <a:t>四级</a:t>
            </a:r>
          </a:p>
          <a:p>
            <a:pPr lvl="4"/>
            <a:r>
              <a:rPr lang="zh-CN" altLang="en-US" dirty="0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87426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888974"/>
            <a:ext cx="2949178" cy="29800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862470"/>
            <a:ext cx="2949178" cy="300651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76828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305877"/>
            <a:ext cx="7886700" cy="3871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二级</a:t>
            </a:r>
          </a:p>
          <a:p>
            <a:pPr lvl="2"/>
            <a:r>
              <a:rPr lang="zh-CN" altLang="en-US" dirty="0" smtClean="0"/>
              <a:t>三级</a:t>
            </a:r>
          </a:p>
          <a:p>
            <a:pPr lvl="3"/>
            <a:r>
              <a:rPr lang="zh-CN" altLang="en-US" dirty="0" smtClean="0"/>
              <a:t>四级</a:t>
            </a:r>
          </a:p>
          <a:p>
            <a:pPr lvl="4"/>
            <a:r>
              <a:rPr lang="zh-CN" altLang="en-US" dirty="0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093A3-EF4C-704A-8C50-DDB678D0B627}" type="datetimeFigureOut">
              <a:rPr kumimoji="1" lang="zh-CN" altLang="en-US" smtClean="0"/>
              <a:t>2017/5/27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EC159-745F-354B-8E6F-8CDB15A452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3910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3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package" Target="../embeddings/Microsoft_Word___2.docx"/><Relationship Id="rId5" Type="http://schemas.openxmlformats.org/officeDocument/2006/relationships/image" Target="../media/image1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4" Type="http://schemas.openxmlformats.org/officeDocument/2006/relationships/image" Target="../media/image17.emf"/><Relationship Id="rId5" Type="http://schemas.openxmlformats.org/officeDocument/2006/relationships/image" Target="../media/image19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package" Target="../embeddings/Microsoft_Excel____4.xlsx"/><Relationship Id="rId5" Type="http://schemas.openxmlformats.org/officeDocument/2006/relationships/image" Target="../media/image18.emf"/><Relationship Id="rId6" Type="http://schemas.openxmlformats.org/officeDocument/2006/relationships/image" Target="../media/image21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package" Target="../embeddings/Microsoft_Excel____5.xlsx"/><Relationship Id="rId5" Type="http://schemas.openxmlformats.org/officeDocument/2006/relationships/image" Target="../media/image19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package" Target="../embeddings/Microsoft_Excel____6.xlsx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8787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0"/>
            <a:ext cx="56642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78005" y="2586606"/>
            <a:ext cx="4908191" cy="1934283"/>
          </a:xfrm>
        </p:spPr>
        <p:txBody>
          <a:bodyPr>
            <a:noAutofit/>
          </a:bodyPr>
          <a:lstStyle/>
          <a:p>
            <a:pPr algn="dist">
              <a:lnSpc>
                <a:spcPct val="100000"/>
              </a:lnSpc>
            </a:pPr>
            <a:r>
              <a:rPr lang="zh-CN" altLang="en-US" sz="40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在风险投资中对</a:t>
            </a:r>
            <a:r>
              <a:rPr lang="zh-CN" altLang="en-US" sz="4000" b="1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创始人</a:t>
            </a:r>
            <a:r>
              <a:rPr lang="zh-CN" altLang="en-US" sz="4000" b="1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基于模糊</a:t>
            </a:r>
            <a:r>
              <a:rPr lang="zh-CN" altLang="en-US" sz="40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层次分析法的投资决策分析</a:t>
            </a:r>
            <a:endParaRPr kumimoji="1" lang="zh-CN" altLang="en-US" sz="4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89050" y="5248971"/>
            <a:ext cx="2315057" cy="8809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solidFill>
                  <a:schemeClr val="bg1"/>
                </a:solidFill>
              </a:rPr>
              <a:t>指导老师：邓勇 教授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solidFill>
                  <a:schemeClr val="bg1"/>
                </a:solidFill>
              </a:rPr>
              <a:t>报  告  人：孙敏捷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40" y="922968"/>
            <a:ext cx="3474720" cy="81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1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研究方法</a:t>
            </a:r>
            <a:r>
              <a:rPr kumimoji="1" lang="en-US" altLang="zh-CN" dirty="0" smtClean="0"/>
              <a:t>3-1——</a:t>
            </a:r>
            <a:r>
              <a:rPr kumimoji="1" lang="zh-CN" altLang="en-US" dirty="0" smtClean="0"/>
              <a:t>投资标准验证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628651" y="2093843"/>
            <a:ext cx="7886699" cy="10029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12700">
              <a:lnSpc>
                <a:spcPct val="200000"/>
              </a:lnSpc>
            </a:pPr>
            <a:r>
              <a:rPr lang="zh-CN" altLang="zh-CN" sz="1600" dirty="0" smtClean="0">
                <a:latin typeface="微软雅黑" panose="020B0503020204020204" charset="-122"/>
                <a:ea typeface="微软雅黑" panose="020B0503020204020204" charset="-122"/>
              </a:rPr>
              <a:t>调研</a:t>
            </a:r>
            <a:r>
              <a:rPr lang="zh-CN" altLang="zh-CN" sz="1600" dirty="0">
                <a:latin typeface="微软雅黑" panose="020B0503020204020204" charset="-122"/>
                <a:ea typeface="微软雅黑" panose="020B0503020204020204" charset="-122"/>
              </a:rPr>
              <a:t>了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17</a:t>
            </a:r>
            <a:r>
              <a:rPr lang="zh-CN" altLang="zh-CN" sz="1600" dirty="0">
                <a:latin typeface="微软雅黑" panose="020B0503020204020204" charset="-122"/>
                <a:ea typeface="微软雅黑" panose="020B0503020204020204" charset="-122"/>
              </a:rPr>
              <a:t>家国内外知名投资机构，总共收集了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122</a:t>
            </a:r>
            <a:r>
              <a:rPr lang="zh-CN" altLang="zh-CN" sz="1600" dirty="0">
                <a:latin typeface="微软雅黑" panose="020B0503020204020204" charset="-122"/>
                <a:ea typeface="微软雅黑" panose="020B0503020204020204" charset="-122"/>
              </a:rPr>
              <a:t>项评估标准。易一天使的投资标准涵盖了其中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103</a:t>
            </a:r>
            <a:r>
              <a:rPr lang="zh-CN" altLang="zh-CN" sz="1600" dirty="0">
                <a:latin typeface="微软雅黑" panose="020B0503020204020204" charset="-122"/>
                <a:ea typeface="微软雅黑" panose="020B0503020204020204" charset="-122"/>
              </a:rPr>
              <a:t>项，匹配度达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84%</a:t>
            </a:r>
            <a:r>
              <a:rPr lang="zh-CN" altLang="zh-CN" sz="1600" dirty="0">
                <a:latin typeface="微软雅黑" panose="020B0503020204020204" charset="-122"/>
                <a:ea typeface="微软雅黑" panose="020B0503020204020204" charset="-122"/>
              </a:rPr>
              <a:t>。其余很多标准实际是“熊六刀”的子标准。</a:t>
            </a:r>
          </a:p>
        </p:txBody>
      </p:sp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384092025"/>
              </p:ext>
            </p:extLst>
          </p:nvPr>
        </p:nvGraphicFramePr>
        <p:xfrm>
          <a:off x="628650" y="3419406"/>
          <a:ext cx="7886700" cy="30242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476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8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942" b="1"/>
          <a:stretch/>
        </p:blipFill>
        <p:spPr>
          <a:xfrm>
            <a:off x="1" y="1"/>
            <a:ext cx="9143999" cy="4239482"/>
          </a:xfrm>
          <a:prstGeom prst="rect">
            <a:avLst/>
          </a:prstGeom>
          <a:solidFill>
            <a:srgbClr val="FFFFFF">
              <a:shade val="85000"/>
            </a:srgbClr>
          </a:solidFill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837" y="4559523"/>
            <a:ext cx="8176103" cy="1236440"/>
          </a:xfrm>
          <a:noFill/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kumimoji="1" lang="zh-CN" altLang="en-US" dirty="0"/>
              <a:t>研究方法</a:t>
            </a:r>
            <a:r>
              <a:rPr kumimoji="1" lang="en-US" altLang="zh-CN" dirty="0"/>
              <a:t>3-1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多层评估标准</a:t>
            </a:r>
            <a:endParaRPr kumimoji="1" lang="en-US" altLang="zh-CN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63454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研究方法</a:t>
            </a:r>
            <a:r>
              <a:rPr kumimoji="1" lang="en-US" altLang="zh-CN" dirty="0"/>
              <a:t>3-2——</a:t>
            </a:r>
            <a:r>
              <a:rPr kumimoji="1" lang="zh-CN" altLang="en-US" dirty="0"/>
              <a:t>算法选择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2657474"/>
            <a:ext cx="2270521" cy="464138"/>
          </a:xfrm>
        </p:spPr>
        <p:txBody>
          <a:bodyPr>
            <a:normAutofit/>
          </a:bodyPr>
          <a:lstStyle/>
          <a:p>
            <a:r>
              <a:rPr kumimoji="1" lang="zh-CN" altLang="en-US" sz="2000" b="0" dirty="0" smtClean="0"/>
              <a:t>完全符合六个标准</a:t>
            </a:r>
            <a:endParaRPr kumimoji="1" lang="zh-CN" altLang="en-US" sz="2000" b="0" dirty="0"/>
          </a:p>
        </p:txBody>
      </p:sp>
      <p:pic>
        <p:nvPicPr>
          <p:cNvPr id="9" name="内容占位符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3301207"/>
            <a:ext cx="1852082" cy="1389062"/>
          </a:xfrm>
        </p:spPr>
      </p:pic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332758" y="2657474"/>
            <a:ext cx="2478484" cy="464137"/>
          </a:xfrm>
        </p:spPr>
        <p:txBody>
          <a:bodyPr>
            <a:noAutofit/>
          </a:bodyPr>
          <a:lstStyle/>
          <a:p>
            <a:r>
              <a:rPr kumimoji="1" lang="zh-CN" altLang="en-US" sz="2000" b="0" dirty="0" smtClean="0"/>
              <a:t>不完全符合六个标准</a:t>
            </a:r>
            <a:endParaRPr kumimoji="1" lang="zh-CN" altLang="en-US" sz="2000" b="0" dirty="0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492500" y="3233738"/>
            <a:ext cx="2159000" cy="1524000"/>
          </a:xfrm>
          <a:prstGeom prst="rect">
            <a:avLst/>
          </a:prstGeom>
        </p:spPr>
      </p:pic>
      <p:sp>
        <p:nvSpPr>
          <p:cNvPr id="10" name="文本占位符 4"/>
          <p:cNvSpPr txBox="1">
            <a:spLocks/>
          </p:cNvSpPr>
          <p:nvPr/>
        </p:nvSpPr>
        <p:spPr>
          <a:xfrm>
            <a:off x="6036866" y="2657473"/>
            <a:ext cx="2478484" cy="46413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000" b="0" dirty="0" smtClean="0"/>
              <a:t>完全不符合六个标准</a:t>
            </a:r>
            <a:endParaRPr kumimoji="1" lang="zh-CN" altLang="en-US" sz="2000" b="0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268" y="3509699"/>
            <a:ext cx="1180570" cy="118057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073629" y="5436692"/>
            <a:ext cx="962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latin typeface="Microsoft YaHei" charset="-122"/>
                <a:ea typeface="Microsoft YaHei" charset="-122"/>
                <a:cs typeface="Microsoft YaHei" charset="-122"/>
              </a:rPr>
              <a:t>10</a:t>
            </a:r>
            <a:r>
              <a:rPr kumimoji="1" lang="zh-CN" altLang="en-US" sz="2400" b="1" dirty="0" smtClean="0">
                <a:latin typeface="Microsoft YaHei" charset="-122"/>
                <a:ea typeface="Microsoft YaHei" charset="-122"/>
                <a:cs typeface="Microsoft YaHei" charset="-122"/>
              </a:rPr>
              <a:t> 分</a:t>
            </a:r>
            <a:endParaRPr kumimoji="1" lang="zh-CN" altLang="en-US" sz="24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895059" y="5436691"/>
            <a:ext cx="7729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smtClean="0">
                <a:latin typeface="Microsoft YaHei" charset="-122"/>
                <a:ea typeface="Microsoft YaHei" charset="-122"/>
                <a:cs typeface="Microsoft YaHei" charset="-122"/>
              </a:rPr>
              <a:t>0</a:t>
            </a:r>
            <a:r>
              <a:rPr kumimoji="1" lang="zh-CN" altLang="en-US" sz="2400" b="1" dirty="0" smtClean="0">
                <a:latin typeface="Microsoft YaHei" charset="-122"/>
                <a:ea typeface="Microsoft YaHei" charset="-122"/>
                <a:cs typeface="Microsoft YaHei" charset="-122"/>
              </a:rPr>
              <a:t> 分</a:t>
            </a:r>
            <a:endParaRPr kumimoji="1" lang="zh-CN" altLang="en-US" sz="2400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" name="三角形 13"/>
          <p:cNvSpPr/>
          <p:nvPr/>
        </p:nvSpPr>
        <p:spPr>
          <a:xfrm rot="5400000">
            <a:off x="4548038" y="3924450"/>
            <a:ext cx="190800" cy="3486150"/>
          </a:xfrm>
          <a:prstGeom prst="triangle">
            <a:avLst>
              <a:gd name="adj" fmla="val 4912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617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974" y="11"/>
            <a:ext cx="4350026" cy="6857989"/>
          </a:xfrm>
          <a:prstGeom prst="rect">
            <a:avLst/>
          </a:prstGeom>
        </p:spPr>
      </p:pic>
      <p:sp>
        <p:nvSpPr>
          <p:cNvPr id="10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38" y="0"/>
            <a:ext cx="7101526" cy="6857999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39" y="0"/>
            <a:ext cx="6058539" cy="6857999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3505" y="2807493"/>
            <a:ext cx="3339846" cy="266462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4050" dirty="0" smtClean="0">
                <a:solidFill>
                  <a:srgbClr val="FFFFFF"/>
                </a:solidFill>
              </a:rPr>
              <a:t>评估结果达到什么程度的项目是可以投的？</a:t>
            </a:r>
            <a:endParaRPr kumimoji="1" lang="en-US" altLang="zh-CN" sz="405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82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研究方法</a:t>
            </a:r>
            <a:r>
              <a:rPr kumimoji="1" lang="en-US" altLang="zh-CN" dirty="0" smtClean="0"/>
              <a:t>3-2——</a:t>
            </a:r>
            <a:r>
              <a:rPr kumimoji="1" lang="zh-CN" altLang="en-US" dirty="0" smtClean="0"/>
              <a:t>算法选择</a:t>
            </a:r>
            <a:endParaRPr kumimoji="1"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5611479"/>
              </p:ext>
            </p:extLst>
          </p:nvPr>
        </p:nvGraphicFramePr>
        <p:xfrm>
          <a:off x="628650" y="2305877"/>
          <a:ext cx="7886700" cy="33805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7439"/>
                <a:gridCol w="3001765"/>
                <a:gridCol w="3707496"/>
              </a:tblGrid>
              <a:tr h="568302">
                <a:tc>
                  <a:txBody>
                    <a:bodyPr/>
                    <a:lstStyle/>
                    <a:p>
                      <a:pPr algn="ctr"/>
                      <a:endParaRPr lang="zh-CN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优点</a:t>
                      </a:r>
                      <a:endParaRPr lang="en-US" altLang="zh-CN" sz="1200" b="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缺点</a:t>
                      </a:r>
                      <a:endParaRPr lang="en-US" altLang="zh-CN" sz="1200" b="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2184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贝叶斯</a:t>
                      </a:r>
                      <a:endParaRPr lang="en-US" altLang="zh-CN" sz="1200" b="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200" kern="1200" dirty="0" smtClean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贝叶斯方法通过科学实验、调查、统计分析等方法获得较为准确的情报信息，以修正先验概率 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，降低决策风险</a:t>
                      </a:r>
                      <a:endParaRPr lang="zh-CN" altLang="en-US" sz="1200" kern="120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+mn-cs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需要</a:t>
                      </a:r>
                      <a:r>
                        <a:rPr lang="zh-CN" altLang="zh-CN" sz="1200" kern="1200" dirty="0" smtClean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假定信息源是独立的，这个假设在大多数情况下非常受限制 </a:t>
                      </a:r>
                      <a:endParaRPr lang="zh-CN" altLang="en-US" sz="1200" kern="120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+mn-cs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21844">
                <a:tc>
                  <a:txBody>
                    <a:bodyPr/>
                    <a:lstStyle/>
                    <a:p>
                      <a:pPr marL="0" marR="0" indent="0" algn="ctr" defTabSz="11614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dirty="0" smtClean="0">
                          <a:solidFill>
                            <a:schemeClr val="tx1"/>
                          </a:solidFill>
                          <a:latin typeface="+mn-lt"/>
                          <a:cs typeface="Segoe UI Light" charset="0"/>
                        </a:rPr>
                        <a:t>证据理论</a:t>
                      </a:r>
                      <a:endParaRPr lang="en-US" altLang="zh-CN" sz="1200" b="0" dirty="0" smtClean="0">
                        <a:solidFill>
                          <a:schemeClr val="tx1"/>
                        </a:solidFill>
                        <a:latin typeface="+mn-lt"/>
                        <a:cs typeface="Segoe UI Light" charset="0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200" kern="1200" dirty="0" smtClean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其优点在于满足比贝叶斯理论更弱的条件。 </a:t>
                      </a:r>
                      <a:endParaRPr lang="zh-CN" altLang="en-US" sz="1200" kern="120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+mn-cs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zh-CN" sz="1200" kern="1200" dirty="0" smtClean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其对结果往往给出过高估计，对未进行冲突处理的许多算法，输入数据的微小变化会对输出造成很大影响；当处理的对象形容性较大时，其性能变坏 </a:t>
                      </a:r>
                      <a:endParaRPr lang="zh-CN" altLang="en-US" sz="1200" kern="120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+mn-cs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35117">
                <a:tc>
                  <a:txBody>
                    <a:bodyPr/>
                    <a:lstStyle/>
                    <a:p>
                      <a:pPr marL="0" marR="0" indent="0" algn="ctr" defTabSz="11614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dirty="0" smtClean="0">
                          <a:solidFill>
                            <a:schemeClr val="tx1"/>
                          </a:solidFill>
                          <a:latin typeface="+mn-lt"/>
                          <a:cs typeface="Segoe UI Light" charset="0"/>
                        </a:rPr>
                        <a:t>模糊理论</a:t>
                      </a:r>
                      <a:endParaRPr lang="en-US" altLang="zh-CN" sz="1200" b="0" dirty="0" smtClean="0">
                        <a:solidFill>
                          <a:schemeClr val="tx1"/>
                        </a:solidFill>
                        <a:latin typeface="+mn-lt"/>
                        <a:cs typeface="Segoe UI Light" charset="0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zh-CN" sz="1200" kern="1200" dirty="0" smtClean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可以对数字化信息进行严格的、折衷或是宽松地建模，并且可以处理非精确描述问题</a:t>
                      </a:r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。</a:t>
                      </a:r>
                      <a:endParaRPr lang="zh-CN" altLang="en-US" sz="1200" kern="120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+mn-cs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kern="1200" dirty="0" smtClean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缺乏系统性、精准度低</a:t>
                      </a:r>
                      <a:endParaRPr lang="zh-CN" altLang="en-US" sz="1200" kern="120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+mn-cs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33441">
                <a:tc>
                  <a:txBody>
                    <a:bodyPr/>
                    <a:lstStyle/>
                    <a:p>
                      <a:pPr marL="0" marR="0" indent="0" algn="ctr" defTabSz="11614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b="0" dirty="0" smtClean="0">
                          <a:solidFill>
                            <a:schemeClr val="tx1"/>
                          </a:solidFill>
                          <a:latin typeface="+mn-lt"/>
                          <a:cs typeface="Segoe UI Light" charset="0"/>
                        </a:rPr>
                        <a:t>神经网络</a:t>
                      </a:r>
                      <a:endParaRPr lang="en-US" altLang="zh-CN" sz="1200" b="0" dirty="0" smtClean="0">
                        <a:solidFill>
                          <a:schemeClr val="tx1"/>
                        </a:solidFill>
                        <a:latin typeface="+mn-lt"/>
                        <a:cs typeface="Segoe UI Light" charset="0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200" kern="1200" dirty="0" smtClean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具有容错能力、适合求解难于找到好的求解规则的问题 </a:t>
                      </a:r>
                      <a:endParaRPr lang="zh-CN" altLang="en-US" sz="1200" kern="120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+mn-cs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zh-CN" sz="1200" kern="1200" dirty="0" smtClean="0">
                          <a:solidFill>
                            <a:schemeClr val="tx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+mn-cs"/>
                        </a:rPr>
                        <a:t>难于精确分析神经网络的各项性能指标、系统结构的通用性差等 </a:t>
                      </a:r>
                      <a:endParaRPr lang="zh-CN" altLang="en-US" sz="1200" kern="1200" dirty="0">
                        <a:solidFill>
                          <a:schemeClr val="tx1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+mn-cs"/>
                      </a:endParaRPr>
                    </a:p>
                  </a:txBody>
                  <a:tcPr marL="64215" marR="64215" marT="32108" marB="321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628650" y="5929285"/>
            <a:ext cx="7886700" cy="5124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latin typeface="微软雅黑" panose="020B0503020204020204" charset="-122"/>
                <a:ea typeface="微软雅黑" panose="020B0503020204020204" charset="-122"/>
              </a:rPr>
              <a:t>很难有一个项目完全满足六个标准，不满足六个标准的项目也有成功案例（猪八戒）。那就需要选择一种融合方法将六个标准融合。且这是个多目标多属性决策问题，最终选择模糊层次分析法。</a:t>
            </a:r>
          </a:p>
        </p:txBody>
      </p:sp>
    </p:spTree>
    <p:extLst>
      <p:ext uri="{BB962C8B-B14F-4D97-AF65-F5344CB8AC3E}">
        <p14:creationId xmlns:p14="http://schemas.microsoft.com/office/powerpoint/2010/main" val="148135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28639" y="874643"/>
            <a:ext cx="1042987" cy="5302320"/>
          </a:xfrm>
        </p:spPr>
        <p:txBody>
          <a:bodyPr>
            <a:normAutofit fontScale="90000"/>
          </a:bodyPr>
          <a:lstStyle/>
          <a:p>
            <a:r>
              <a:rPr kumimoji="1" lang="zh-CN" altLang="en-US" sz="4000" dirty="0" smtClean="0"/>
              <a:t>算法选择 </a:t>
            </a:r>
            <a:r>
              <a:rPr kumimoji="1" lang="en-US" altLang="zh-CN" sz="4000" dirty="0" smtClean="0"/>
              <a:t>—</a:t>
            </a:r>
            <a:r>
              <a:rPr kumimoji="1" lang="zh-CN" altLang="en-US" sz="4000" dirty="0" smtClean="0"/>
              <a:t>层次分析法</a:t>
            </a:r>
            <a:endParaRPr kumimoji="1" lang="zh-CN" altLang="en-US" sz="4000" dirty="0"/>
          </a:p>
        </p:txBody>
      </p:sp>
      <p:pic>
        <p:nvPicPr>
          <p:cNvPr id="7" name="内容占位符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657348" y="874643"/>
            <a:ext cx="6507956" cy="3049997"/>
          </a:xfrm>
          <a:prstGeom prst="rect">
            <a:avLst/>
          </a:prstGeom>
        </p:spPr>
      </p:pic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285527"/>
              </p:ext>
            </p:extLst>
          </p:nvPr>
        </p:nvGraphicFramePr>
        <p:xfrm>
          <a:off x="1178716" y="4297875"/>
          <a:ext cx="7465219" cy="216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57" name="文档" r:id="rId4" imgW="5486400" imgH="1587500" progId="Word.Document.12">
                  <p:embed/>
                </p:oleObj>
              </mc:Choice>
              <mc:Fallback>
                <p:oleObj name="文档" r:id="rId4" imgW="5486400" imgH="1587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78716" y="4297875"/>
                        <a:ext cx="7465219" cy="2160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387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886715" y="874643"/>
            <a:ext cx="1042987" cy="5302320"/>
          </a:xfrm>
        </p:spPr>
        <p:txBody>
          <a:bodyPr>
            <a:normAutofit fontScale="90000"/>
          </a:bodyPr>
          <a:lstStyle/>
          <a:p>
            <a:r>
              <a:rPr kumimoji="1" lang="zh-CN" altLang="en-US" sz="4000" dirty="0" smtClean="0"/>
              <a:t>算法选择 </a:t>
            </a:r>
            <a:r>
              <a:rPr kumimoji="1" lang="en-US" altLang="zh-CN" sz="4000" dirty="0" smtClean="0"/>
              <a:t>—</a:t>
            </a:r>
            <a:r>
              <a:rPr kumimoji="1" lang="zh-CN" altLang="en-US" sz="4000" dirty="0" smtClean="0"/>
              <a:t>数据模糊化</a:t>
            </a:r>
            <a:endParaRPr kumimoji="1" lang="zh-CN" altLang="en-US" sz="4000" dirty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0734101"/>
              </p:ext>
            </p:extLst>
          </p:nvPr>
        </p:nvGraphicFramePr>
        <p:xfrm>
          <a:off x="1563332" y="1284333"/>
          <a:ext cx="4866043" cy="41099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81" name="工作表" r:id="rId3" imgW="5080000" imgH="4279900" progId="Excel.Sheet.12">
                  <p:embed/>
                </p:oleObj>
              </mc:Choice>
              <mc:Fallback>
                <p:oleObj name="工作表" r:id="rId3" imgW="5080000" imgH="42799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63332" y="1284333"/>
                        <a:ext cx="4866043" cy="410991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1120419" y="5394249"/>
                <a:ext cx="6294794" cy="8768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kern="100">
                              <a:latin typeface="Cambria Math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zh-CN" kern="100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altLang="zh-CN" kern="100">
                          <a:latin typeface="Cambria Math" charset="0"/>
                        </a:rPr>
                        <m:t>=( </m:t>
                      </m:r>
                      <m:sSub>
                        <m:sSub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kern="100">
                              <a:latin typeface="Cambria Math" charset="0"/>
                            </a:rPr>
                            <m:t>𝑙</m:t>
                          </m:r>
                        </m:e>
                        <m:sub>
                          <m:r>
                            <a:rPr lang="en-US" altLang="zh-CN" kern="100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altLang="zh-CN" kern="10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kern="10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𝑘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zh-CN" i="1" kern="10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kern="100">
                                      <a:latin typeface="Cambria Math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zh-CN" kern="100">
                                      <a:latin typeface="Cambria Math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,</m:t>
                          </m:r>
                        </m:e>
                      </m:func>
                      <m:r>
                        <a:rPr lang="en-US" altLang="zh-CN" kern="100">
                          <a:latin typeface="Cambria Math" charset="0"/>
                        </a:rPr>
                        <m:t>  </m:t>
                      </m:r>
                      <m:sSub>
                        <m:sSub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kern="100">
                              <a:latin typeface="Cambria Math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zh-CN" kern="100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altLang="zh-CN" kern="10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kern="10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kern="100">
                              <a:latin typeface="Cambria Math" charset="0"/>
                            </a:rPr>
                            <m:t>𝑘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altLang="zh-CN" kern="100">
                              <a:latin typeface="Cambria Math" charset="0"/>
                            </a:rPr>
                            <m:t>𝑘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kern="100">
                              <a:latin typeface="Cambria Math" charset="0"/>
                            </a:rPr>
                            <m:t>𝑘</m:t>
                          </m:r>
                        </m:sup>
                        <m:e>
                          <m:sSub>
                            <m:sSub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en-US" altLang="zh-CN" kern="100">
                              <a:latin typeface="Cambria Math" charset="0"/>
                            </a:rPr>
                            <m:t>𝑘</m:t>
                          </m:r>
                        </m:e>
                      </m:nary>
                      <m:r>
                        <a:rPr lang="en-US" altLang="zh-CN" kern="100">
                          <a:latin typeface="Cambria Math" charset="0"/>
                        </a:rPr>
                        <m:t>, </m:t>
                      </m:r>
                      <m:sSub>
                        <m:sSub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kern="100">
                              <a:latin typeface="Cambria Math" charset="0"/>
                            </a:rPr>
                            <m:t>  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zh-CN" kern="100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altLang="zh-CN" kern="10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kern="100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𝑘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zh-CN" i="1" kern="10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kern="100">
                                      <a:latin typeface="Cambria Math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zh-CN" kern="100">
                                      <a:latin typeface="Cambria Math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𝑘</m:t>
                              </m:r>
                            </m:e>
                          </m:d>
                        </m:e>
                      </m:func>
                      <m:r>
                        <a:rPr lang="en-US" altLang="zh-CN" kern="100">
                          <a:latin typeface="Cambria Math" charset="0"/>
                        </a:rPr>
                        <m:t>  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419" y="5394249"/>
                <a:ext cx="6294794" cy="876843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024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2915077"/>
              </p:ext>
            </p:extLst>
          </p:nvPr>
        </p:nvGraphicFramePr>
        <p:xfrm>
          <a:off x="1071233" y="2211417"/>
          <a:ext cx="7001534" cy="13981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02" name="工作表" r:id="rId4" imgW="8077200" imgH="1638300" progId="Excel.Sheet.12">
                  <p:embed/>
                </p:oleObj>
              </mc:Choice>
              <mc:Fallback>
                <p:oleObj name="工作表" r:id="rId4" imgW="8077200" imgH="16383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233" y="2211417"/>
                        <a:ext cx="7001534" cy="139810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2416987" y="3727096"/>
                <a:ext cx="4310026" cy="9840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kern="100">
                              <a:latin typeface="Cambria Math" charset="0"/>
                            </a:rPr>
                            <m:t>𝑆</m:t>
                          </m:r>
                        </m:e>
                        <m:sub>
                          <m:r>
                            <a:rPr lang="en-US" altLang="zh-CN" kern="100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kern="100">
                              <a:latin typeface="Cambria Math" charset="0"/>
                            </a:rPr>
                            <m:t>𝑘</m:t>
                          </m:r>
                        </m:sup>
                      </m:sSubSup>
                      <m:r>
                        <a:rPr lang="en-US" altLang="zh-CN" kern="10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altLang="zh-CN" kern="100">
                              <a:latin typeface="Cambria Math" charset="0"/>
                            </a:rPr>
                            <m:t>𝑗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kern="100">
                              <a:latin typeface="Cambria Math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𝑖𝑗</m:t>
                              </m:r>
                            </m:sub>
                            <m:sup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𝑘</m:t>
                              </m:r>
                            </m:sup>
                          </m:sSubSup>
                          <m:r>
                            <a:rPr lang="en-US" altLang="zh-CN" kern="100">
                              <a:latin typeface="Cambria Math" charset="0"/>
                            </a:rPr>
                            <m:t>÷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zh-CN" altLang="zh-CN" i="1" kern="100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altLang="zh-CN" kern="100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US" altLang="zh-CN" kern="100">
                                      <a:latin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zh-CN" kern="100">
                                      <a:latin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nary>
                                    <m:naryPr>
                                      <m:chr m:val="∑"/>
                                      <m:limLoc m:val="undOvr"/>
                                      <m:ctrlPr>
                                        <a:rPr lang="zh-CN" altLang="zh-CN" i="1" kern="100">
                                          <a:latin typeface="Cambria Math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en-US" altLang="zh-CN" kern="100">
                                          <a:latin typeface="Cambria Math" charset="0"/>
                                        </a:rPr>
                                        <m:t>𝑗</m:t>
                                      </m:r>
                                      <m:r>
                                        <a:rPr lang="en-US" altLang="zh-CN" kern="100">
                                          <a:latin typeface="Cambria Math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en-US" altLang="zh-CN" kern="100">
                                          <a:latin typeface="Cambria Math" charset="0"/>
                                        </a:rPr>
                                        <m:t>𝑛</m:t>
                                      </m:r>
                                    </m:sup>
                                    <m:e>
                                      <m:sSubSup>
                                        <m:sSubSupPr>
                                          <m:ctrlPr>
                                            <a:rPr lang="zh-CN" altLang="zh-CN" i="1" kern="100">
                                              <a:latin typeface="Cambria Math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altLang="zh-CN" kern="100">
                                              <a:latin typeface="Cambria Math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altLang="zh-CN" kern="100"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kern="100">
                                              <a:latin typeface="Cambria Math" charset="0"/>
                                            </a:rPr>
                                            <m:t>𝑘</m:t>
                                          </m:r>
                                        </m:sup>
                                      </m:sSubSup>
                                    </m:e>
                                  </m:nary>
                                </m:e>
                              </m:nary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,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𝑖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=1,2,…,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𝑛</m:t>
                          </m:r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6987" y="3727096"/>
                <a:ext cx="4310026" cy="984052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 6"/>
          <p:cNvSpPr/>
          <p:nvPr/>
        </p:nvSpPr>
        <p:spPr>
          <a:xfrm>
            <a:off x="959035" y="4800600"/>
            <a:ext cx="7225930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500" smtClean="0"/>
              <a:t>通过上述公式，</a:t>
            </a:r>
            <a:r>
              <a:rPr lang="zh-CN" altLang="en-US" sz="1500"/>
              <a:t>计算得六个标准的综合模糊值</a:t>
            </a:r>
            <a:r>
              <a:rPr lang="zh-CN" altLang="en-US" sz="1500" smtClean="0"/>
              <a:t>：</a:t>
            </a:r>
            <a:endParaRPr lang="en-US" altLang="zh-CN" sz="1500" dirty="0" smtClean="0"/>
          </a:p>
          <a:p>
            <a:r>
              <a:rPr lang="zh-CN" altLang="en-US" sz="1500" dirty="0" smtClean="0"/>
              <a:t>S_C1</a:t>
            </a:r>
            <a:r>
              <a:rPr lang="zh-CN" altLang="en-US" sz="1500" dirty="0"/>
              <a:t>= (07.17, 13.06, 20.00) ⨂ (1/93.3333, 1/57.8319, 1/28.3290) = (</a:t>
            </a:r>
            <a:r>
              <a:rPr lang="zh-CN" altLang="en-US" sz="1500" dirty="0" smtClean="0"/>
              <a:t>0.0768,0.2258,0.7060</a:t>
            </a:r>
            <a:r>
              <a:rPr lang="zh-CN" altLang="en-US" sz="1500" dirty="0"/>
              <a:t>)</a:t>
            </a:r>
          </a:p>
          <a:p>
            <a:r>
              <a:rPr lang="zh-CN" altLang="en-US" sz="1500" dirty="0"/>
              <a:t>S_C2= (07.08, 11.53, 16.00) ⨂ (1/93.3333, 1/57.8319, 1/28.3290) = (</a:t>
            </a:r>
            <a:r>
              <a:rPr lang="zh-CN" altLang="en-US" sz="1500" dirty="0" smtClean="0"/>
              <a:t>0.0759,0.1993,0.5648</a:t>
            </a:r>
            <a:r>
              <a:rPr lang="zh-CN" altLang="en-US" sz="1500" dirty="0"/>
              <a:t>)</a:t>
            </a:r>
          </a:p>
          <a:p>
            <a:r>
              <a:rPr lang="zh-CN" altLang="en-US" sz="1500" dirty="0"/>
              <a:t>S_C3= (02.36, 04.37, 06.50) ⨂ (1/93.3333, 1/57.8319, 1/28.3290) = (</a:t>
            </a:r>
            <a:r>
              <a:rPr lang="zh-CN" altLang="en-US" sz="1500" dirty="0" smtClean="0"/>
              <a:t>0.0253,0.0756,0.2294</a:t>
            </a:r>
            <a:r>
              <a:rPr lang="zh-CN" altLang="en-US" sz="1500" dirty="0"/>
              <a:t>)</a:t>
            </a:r>
          </a:p>
          <a:p>
            <a:r>
              <a:rPr lang="zh-CN" altLang="en-US" sz="1500" dirty="0"/>
              <a:t>S_C4= (02.41, 03.39, 04.83) ⨂ (1/93.3333, 1/57.8319, 1/28.3290) = (</a:t>
            </a:r>
            <a:r>
              <a:rPr lang="zh-CN" altLang="en-US" sz="1500" dirty="0" smtClean="0"/>
              <a:t>0.0258,0.0586,0.1706</a:t>
            </a:r>
            <a:r>
              <a:rPr lang="zh-CN" altLang="en-US" sz="1500" dirty="0"/>
              <a:t>)</a:t>
            </a:r>
          </a:p>
          <a:p>
            <a:r>
              <a:rPr lang="zh-CN" altLang="en-US" sz="1500" dirty="0"/>
              <a:t>S_C5= (03.98, 08.71, 15.00) ⨂ (1/93.3333, 1/57.8319, 1/28.3290) = (</a:t>
            </a:r>
            <a:r>
              <a:rPr lang="zh-CN" altLang="en-US" sz="1500" dirty="0" smtClean="0"/>
              <a:t>0.0426,0.1507,0.5295</a:t>
            </a:r>
            <a:r>
              <a:rPr lang="zh-CN" altLang="en-US" sz="1500" dirty="0"/>
              <a:t>)</a:t>
            </a:r>
          </a:p>
          <a:p>
            <a:r>
              <a:rPr lang="zh-CN" altLang="en-US" sz="1500" dirty="0"/>
              <a:t>S_C6= (05.33, 16.78, 31.00) ⨂ (1/93.3333, 1/57.8319, 1/28.3290) = (</a:t>
            </a:r>
            <a:r>
              <a:rPr lang="zh-CN" altLang="en-US" sz="1500" dirty="0" smtClean="0"/>
              <a:t>0.0571,0.2901,1.0943</a:t>
            </a:r>
            <a:r>
              <a:rPr lang="zh-CN" altLang="en-US" sz="1500" dirty="0"/>
              <a:t>)</a:t>
            </a:r>
          </a:p>
        </p:txBody>
      </p:sp>
      <p:sp>
        <p:nvSpPr>
          <p:cNvPr id="8" name="标题 1"/>
          <p:cNvSpPr txBox="1">
            <a:spLocks/>
          </p:cNvSpPr>
          <p:nvPr/>
        </p:nvSpPr>
        <p:spPr>
          <a:xfrm>
            <a:off x="628650" y="76828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kumimoji="1" lang="zh-CN" altLang="en-US" dirty="0" smtClean="0"/>
              <a:t>算法的选择 </a:t>
            </a:r>
            <a:r>
              <a:rPr kumimoji="1" lang="en-US" altLang="zh-CN" dirty="0" smtClean="0"/>
              <a:t>—</a:t>
            </a:r>
            <a:r>
              <a:rPr kumimoji="1" lang="zh-CN" altLang="en-US" dirty="0" smtClean="0"/>
              <a:t> 求综合模糊值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93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表格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68470305"/>
                  </p:ext>
                </p:extLst>
              </p:nvPr>
            </p:nvGraphicFramePr>
            <p:xfrm>
              <a:off x="357188" y="2006599"/>
              <a:ext cx="8458200" cy="2722564"/>
            </p:xfrm>
            <a:graphic>
              <a:graphicData uri="http://schemas.openxmlformats.org/drawingml/2006/table">
                <a:tbl>
                  <a:tblPr firstRow="1" firstCol="1" bandRow="1">
                    <a:tableStyleId>{C083E6E3-FA7D-4D7B-A595-EF9225AFEA82}</a:tableStyleId>
                  </a:tblPr>
                  <a:tblGrid>
                    <a:gridCol w="8458200"/>
                  </a:tblGrid>
                  <a:tr h="521860">
                    <a:tc>
                      <a:txBody>
                        <a:bodyPr/>
                        <a:lstStyle/>
                        <a:p>
                          <a:pPr marL="609600" indent="127000">
                            <a:spcAft>
                              <a:spcPts val="0"/>
                            </a:spcAft>
                            <a:tabLst>
                              <a:tab pos="64262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𝑉</m:t>
                                </m:r>
                                <m:d>
                                  <m:dPr>
                                    <m:ctrlPr>
                                      <a:rPr lang="zh-CN" sz="1800" i="1" kern="100">
                                        <a:effectLst/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𝑀</m:t>
                                    </m:r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1≥</m:t>
                                    </m:r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𝑀</m:t>
                                    </m:r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2</m:t>
                                    </m:r>
                                  </m:e>
                                </m:d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zh-CN" sz="1800" i="1" kern="100">
                                        <a:effectLst/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𝑠𝑢𝑝</m:t>
                                    </m:r>
                                  </m:e>
                                  <m:sub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𝑥</m:t>
                                    </m:r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≥</m:t>
                                    </m:r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𝑦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zh-CN" sz="1800" i="1" kern="100">
                                        <a:effectLst/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func>
                                      <m:funcPr>
                                        <m:ctrlPr>
                                          <a:rPr lang="zh-CN" sz="1800" i="1" kern="100"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min</m:t>
                                        </m:r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zh-CN" sz="1800" i="1" kern="100"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𝑀</m:t>
                                            </m:r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zh-CN" sz="1800" i="1" kern="100"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sz="1800" kern="100"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</m:d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𝑀</m:t>
                                            </m:r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2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zh-CN" sz="1800" i="1" kern="100"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sz="1800" kern="100"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</m:d>
                                          </m:e>
                                        </m:d>
                                      </m:e>
                                    </m:func>
                                  </m:e>
                                </m:d>
                              </m:oMath>
                            </m:oMathPara>
                          </a14:m>
                          <a:endParaRPr lang="zh-CN" sz="1800" kern="100" dirty="0">
                            <a:effectLst/>
                            <a:latin typeface="Times New Roman" charset="0"/>
                            <a:ea typeface="宋体" charset="-122"/>
                          </a:endParaRPr>
                        </a:p>
                      </a:txBody>
                      <a:tcPr marL="0" marR="0" marT="0" marB="0" anchor="ctr"/>
                    </a:tc>
                  </a:tr>
                  <a:tr h="412411">
                    <a:tc>
                      <a:txBody>
                        <a:bodyPr/>
                        <a:lstStyle/>
                        <a:p>
                          <a:pPr marL="609600" indent="127000">
                            <a:spcAft>
                              <a:spcPts val="0"/>
                            </a:spcAft>
                            <a:tabLst>
                              <a:tab pos="64262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𝑉</m:t>
                                </m:r>
                                <m:d>
                                  <m:dPr>
                                    <m:ctrlPr>
                                      <a:rPr lang="zh-CN" sz="1800" i="1" kern="100">
                                        <a:effectLst/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𝑀</m:t>
                                    </m:r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1≥</m:t>
                                    </m:r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𝑀</m:t>
                                    </m:r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2</m:t>
                                    </m:r>
                                  </m:e>
                                </m:d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h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gt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𝑀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1∩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𝑀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2)</m:t>
                                </m:r>
                              </m:oMath>
                            </m:oMathPara>
                          </a14:m>
                          <a:endParaRPr lang="zh-CN" sz="1800" kern="100" dirty="0">
                            <a:effectLst/>
                            <a:latin typeface="Times New Roman" charset="0"/>
                            <a:ea typeface="宋体" charset="-122"/>
                          </a:endParaRPr>
                        </a:p>
                      </a:txBody>
                      <a:tcPr marL="0" marR="0" marT="0" marB="0" anchor="ctr"/>
                    </a:tc>
                  </a:tr>
                  <a:tr h="922721">
                    <a:tc>
                      <a:txBody>
                        <a:bodyPr/>
                        <a:lstStyle/>
                        <a:p>
                          <a:pPr marL="609600" indent="127000">
                            <a:spcAft>
                              <a:spcPts val="0"/>
                            </a:spcAft>
                            <a:tabLst>
                              <a:tab pos="642620" algn="l"/>
                            </a:tabLs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h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gt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𝑀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1∩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𝑀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2)=</m:t>
                                </m:r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𝜇</m:t>
                                </m:r>
                                <m:d>
                                  <m:dPr>
                                    <m:ctrlPr>
                                      <a:rPr lang="zh-CN" sz="1800" i="1" kern="100">
                                        <a:effectLst/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 kern="100">
                                        <a:effectLst/>
                                        <a:latin typeface="Cambria Math" charset="0"/>
                                      </a:rPr>
                                      <m:t>𝑑</m:t>
                                    </m:r>
                                  </m:e>
                                </m:d>
                                <m:r>
                                  <a:rPr lang="en-US" sz="1800" kern="100">
                                    <a:effectLst/>
                                    <a:latin typeface="Cambria Math" charset="0"/>
                                  </a:rPr>
                                  <m:t>=</m:t>
                                </m:r>
                                <m:d>
                                  <m:dPr>
                                    <m:begChr m:val="{"/>
                                    <m:endChr m:val=""/>
                                    <m:ctrlPr>
                                      <a:rPr lang="zh-CN" sz="1800" i="1" kern="100">
                                        <a:effectLst/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eqArr>
                                      <m:eqArrPr>
                                        <m:ctrlPr>
                                          <a:rPr lang="zh-CN" sz="1800" i="1" kern="100"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1,  &amp;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𝑚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1≥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𝑚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e>
                                      <m:e>
                                        <m:f>
                                          <m:fPr>
                                            <m:ctrlPr>
                                              <a:rPr lang="zh-CN" sz="1800" i="1" kern="100"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𝑙</m:t>
                                            </m:r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2−</m:t>
                                            </m:r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𝑢</m:t>
                                            </m:r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d>
                                              <m:dPr>
                                                <m:ctrlPr>
                                                  <a:rPr lang="zh-CN" sz="1800" i="1" kern="100"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sz="1800" kern="100"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𝑚</m:t>
                                                </m:r>
                                                <m:r>
                                                  <a:rPr lang="en-US" sz="1800" kern="100"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1−</m:t>
                                                </m:r>
                                                <m:r>
                                                  <a:rPr lang="en-US" sz="1800" kern="100"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𝑢</m:t>
                                                </m:r>
                                                <m:r>
                                                  <a:rPr lang="en-US" sz="1800" kern="100"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1</m:t>
                                                </m:r>
                                              </m:e>
                                            </m:d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−(</m:t>
                                            </m:r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𝑚</m:t>
                                            </m:r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2−</m:t>
                                            </m:r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𝑙</m:t>
                                            </m:r>
                                            <m:r>
                                              <a:rPr lang="en-US" sz="1800" kern="100">
                                                <a:effectLst/>
                                                <a:latin typeface="Cambria Math" charset="0"/>
                                              </a:rPr>
                                              <m:t>2)</m:t>
                                            </m:r>
                                          </m:den>
                                        </m:f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,  &amp;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𝑚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1≤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𝑚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2,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𝑢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1≤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𝑙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e>
                                      <m:e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0,  &amp;</m:t>
                                        </m:r>
                                        <m:r>
                                          <a:rPr lang="en-US" sz="1800" kern="100">
                                            <a:effectLst/>
                                            <a:latin typeface="Cambria Math" charset="0"/>
                                          </a:rPr>
                                          <m:t>𝑜𝑡h𝑒𝑟𝑤𝑖𝑠𝑒</m:t>
                                        </m:r>
                                      </m:e>
                                    </m:eqArr>
                                  </m:e>
                                </m:d>
                              </m:oMath>
                            </m:oMathPara>
                          </a14:m>
                          <a:endParaRPr lang="zh-CN" sz="1800" kern="100" dirty="0">
                            <a:effectLst/>
                            <a:latin typeface="Times New Roman" charset="0"/>
                            <a:ea typeface="宋体" charset="-122"/>
                          </a:endParaRPr>
                        </a:p>
                      </a:txBody>
                      <a:tcPr marL="0" marR="0" marT="0" marB="0" anchor="ctr"/>
                    </a:tc>
                  </a:tr>
                  <a:tr h="551821">
                    <a:tc>
                      <a:txBody>
                        <a:bodyPr/>
                        <a:lstStyle/>
                        <a:p>
                          <a:pPr marL="609600" marR="0" indent="1270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>
                              <a:tab pos="642620" algn="l"/>
                            </a:tabLst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sz="1800" kern="100" smtClean="0">
                                    <a:effectLst/>
                                    <a:latin typeface="Cambria Math" charset="0"/>
                                  </a:rPr>
                                  <m:t>𝑉</m:t>
                                </m:r>
                                <m:d>
                                  <m:dPr>
                                    <m:ctrlPr>
                                      <a:rPr lang="zh-CN" altLang="zh-CN" sz="1800" i="1" kern="100">
                                        <a:effectLst/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1800" kern="100">
                                        <a:effectLst/>
                                        <a:latin typeface="Cambria Math" charset="0"/>
                                      </a:rPr>
                                      <m:t>𝑀</m:t>
                                    </m:r>
                                    <m:r>
                                      <a:rPr lang="en-US" altLang="zh-CN" sz="1800" kern="100">
                                        <a:effectLst/>
                                        <a:latin typeface="Cambria Math" charset="0"/>
                                      </a:rPr>
                                      <m:t>≥</m:t>
                                    </m:r>
                                    <m:sSub>
                                      <m:sSubPr>
                                        <m:ctrlPr>
                                          <a:rPr lang="zh-CN" altLang="zh-CN" sz="1800" i="1" kern="100"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1800" kern="100">
                                            <a:effectLst/>
                                            <a:latin typeface="Cambria Math" charset="0"/>
                                          </a:rPr>
                                          <m:t>𝑀</m:t>
                                        </m:r>
                                      </m:e>
                                      <m:sub>
                                        <m:r>
                                          <a:rPr lang="en-US" altLang="zh-CN" sz="1800" kern="100">
                                            <a:effectLst/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en-US" altLang="zh-CN" sz="1800" kern="100">
                                        <a:effectLst/>
                                        <a:latin typeface="Cambria Math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zh-CN" altLang="zh-CN" sz="1800" i="1" kern="100"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1800" kern="100">
                                            <a:effectLst/>
                                            <a:latin typeface="Cambria Math" charset="0"/>
                                          </a:rPr>
                                          <m:t>𝑀</m:t>
                                        </m:r>
                                      </m:e>
                                      <m:sub>
                                        <m:r>
                                          <a:rPr lang="en-US" altLang="zh-CN" sz="1800" kern="100">
                                            <a:effectLst/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en-US" altLang="zh-CN" sz="1800" kern="100">
                                        <a:effectLst/>
                                        <a:latin typeface="Cambria Math" charset="0"/>
                                      </a:rPr>
                                      <m:t>,…,</m:t>
                                    </m:r>
                                    <m:sSub>
                                      <m:sSubPr>
                                        <m:ctrlPr>
                                          <a:rPr lang="zh-CN" altLang="zh-CN" sz="1800" i="1" kern="100"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1800" kern="100">
                                            <a:effectLst/>
                                            <a:latin typeface="Cambria Math" charset="0"/>
                                          </a:rPr>
                                          <m:t>𝑀</m:t>
                                        </m:r>
                                      </m:e>
                                      <m:sub>
                                        <m:r>
                                          <a:rPr lang="en-US" altLang="zh-CN" sz="1800" kern="100">
                                            <a:effectLst/>
                                            <a:latin typeface="Cambria Math" charset="0"/>
                                          </a:rPr>
                                          <m:t>𝐾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altLang="zh-CN" sz="1800" kern="100">
                                    <a:effectLst/>
                                    <a:latin typeface="Cambria Math" charset="0"/>
                                  </a:rPr>
                                  <m:t>=</m:t>
                                </m:r>
                                <m:r>
                                  <a:rPr lang="en-US" altLang="zh-CN" sz="1800" kern="100">
                                    <a:effectLst/>
                                    <a:latin typeface="Cambria Math" charset="0"/>
                                  </a:rPr>
                                  <m:t>𝑚𝑖𝑛𝑉</m:t>
                                </m:r>
                                <m:d>
                                  <m:dPr>
                                    <m:ctrlPr>
                                      <a:rPr lang="zh-CN" altLang="zh-CN" sz="1800" i="1" kern="100">
                                        <a:effectLst/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1800" kern="100">
                                        <a:effectLst/>
                                        <a:latin typeface="Cambria Math" charset="0"/>
                                      </a:rPr>
                                      <m:t>𝑀</m:t>
                                    </m:r>
                                    <m:r>
                                      <a:rPr lang="en-US" altLang="zh-CN" sz="1800" kern="100">
                                        <a:effectLst/>
                                        <a:latin typeface="Cambria Math" charset="0"/>
                                      </a:rPr>
                                      <m:t>≥</m:t>
                                    </m:r>
                                    <m:sSub>
                                      <m:sSubPr>
                                        <m:ctrlPr>
                                          <a:rPr lang="zh-CN" altLang="zh-CN" sz="1800" i="1" kern="100"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1800" kern="100">
                                            <a:effectLst/>
                                            <a:latin typeface="Cambria Math" charset="0"/>
                                          </a:rPr>
                                          <m:t>𝑀</m:t>
                                        </m:r>
                                      </m:e>
                                      <m:sub>
                                        <m:r>
                                          <a:rPr lang="en-US" altLang="zh-CN" sz="1800" kern="100">
                                            <a:effectLst/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altLang="zh-CN" sz="1800" kern="100">
                                    <a:effectLst/>
                                    <a:latin typeface="Cambria Math" charset="0"/>
                                  </a:rPr>
                                  <m:t>,</m:t>
                                </m:r>
                                <m:r>
                                  <a:rPr lang="en-US" altLang="zh-CN" sz="1800" kern="100">
                                    <a:effectLst/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altLang="zh-CN" sz="1800" kern="100">
                                    <a:effectLst/>
                                    <a:latin typeface="Cambria Math" charset="0"/>
                                  </a:rPr>
                                  <m:t>=1,2,…,</m:t>
                                </m:r>
                                <m:r>
                                  <a:rPr lang="en-US" altLang="zh-CN" sz="1800" kern="100">
                                    <a:effectLst/>
                                    <a:latin typeface="Cambria Math" charset="0"/>
                                  </a:rPr>
                                  <m:t>𝑘</m:t>
                                </m:r>
                              </m:oMath>
                            </m:oMathPara>
                          </a14:m>
                          <a:endParaRPr lang="zh-CN" altLang="zh-CN" sz="1800" kern="100" dirty="0">
                            <a:effectLst/>
                            <a:latin typeface="Times New Roman" charset="0"/>
                            <a:ea typeface="宋体" charset="-122"/>
                          </a:endParaRPr>
                        </a:p>
                      </a:txBody>
                      <a:tcPr marL="0" marR="0" marT="0" marB="0" anchor="ctr"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表格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68470305"/>
                  </p:ext>
                </p:extLst>
              </p:nvPr>
            </p:nvGraphicFramePr>
            <p:xfrm>
              <a:off x="357188" y="2006599"/>
              <a:ext cx="8458200" cy="2722564"/>
            </p:xfrm>
            <a:graphic>
              <a:graphicData uri="http://schemas.openxmlformats.org/drawingml/2006/table">
                <a:tbl>
                  <a:tblPr firstRow="1" firstCol="1" bandRow="1">
                    <a:tableStyleId>{C083E6E3-FA7D-4D7B-A595-EF9225AFEA82}</a:tableStyleId>
                  </a:tblPr>
                  <a:tblGrid>
                    <a:gridCol w="8458200"/>
                  </a:tblGrid>
                  <a:tr h="52186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blipFill rotWithShape="0">
                          <a:blip r:embed="rId3"/>
                          <a:stretch>
                            <a:fillRect t="-1163" r="-72" b="-420930"/>
                          </a:stretch>
                        </a:blipFill>
                      </a:tcPr>
                    </a:tc>
                  </a:tr>
                  <a:tr h="412411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blipFill rotWithShape="0">
                          <a:blip r:embed="rId3"/>
                          <a:stretch>
                            <a:fillRect t="-129851" r="-72" b="-440299"/>
                          </a:stretch>
                        </a:blipFill>
                      </a:tcPr>
                    </a:tc>
                  </a:tr>
                  <a:tr h="1236472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blipFill rotWithShape="0">
                          <a:blip r:embed="rId3"/>
                          <a:stretch>
                            <a:fillRect t="-75862" r="-72" b="-45320"/>
                          </a:stretch>
                        </a:blipFill>
                      </a:tcPr>
                    </a:tc>
                  </a:tr>
                  <a:tr h="551821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0" marR="0" marT="0" marB="0" anchor="ctr">
                        <a:blipFill rotWithShape="0">
                          <a:blip r:embed="rId3"/>
                          <a:stretch>
                            <a:fillRect t="-392308" r="-72" b="-1099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5" name="矩形 4"/>
          <p:cNvSpPr/>
          <p:nvPr/>
        </p:nvSpPr>
        <p:spPr>
          <a:xfrm>
            <a:off x="7729537" y="4855797"/>
            <a:ext cx="1143071" cy="168787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9126930"/>
              </p:ext>
            </p:extLst>
          </p:nvPr>
        </p:nvGraphicFramePr>
        <p:xfrm>
          <a:off x="357188" y="4855797"/>
          <a:ext cx="8515421" cy="1687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8" name="工作表" r:id="rId4" imgW="7099300" imgH="1435100" progId="Excel.Sheet.12">
                  <p:embed/>
                </p:oleObj>
              </mc:Choice>
              <mc:Fallback>
                <p:oleObj name="工作表" r:id="rId4" imgW="7099300" imgH="14351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7188" y="4855797"/>
                        <a:ext cx="8515421" cy="168787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标题 1"/>
          <p:cNvSpPr txBox="1">
            <a:spLocks/>
          </p:cNvSpPr>
          <p:nvPr/>
        </p:nvSpPr>
        <p:spPr>
          <a:xfrm>
            <a:off x="628650" y="76828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kumimoji="1" lang="zh-CN" altLang="en-US" dirty="0" smtClean="0"/>
              <a:t>算法的选择 </a:t>
            </a:r>
            <a:r>
              <a:rPr kumimoji="1" lang="en-US" altLang="zh-CN" dirty="0" smtClean="0"/>
              <a:t>—</a:t>
            </a:r>
            <a:r>
              <a:rPr kumimoji="1" lang="zh-CN" altLang="en-US" dirty="0" smtClean="0"/>
              <a:t> 去模糊化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30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三角形 1"/>
          <p:cNvSpPr/>
          <p:nvPr/>
        </p:nvSpPr>
        <p:spPr>
          <a:xfrm>
            <a:off x="4286248" y="5972175"/>
            <a:ext cx="542926" cy="342900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628650" y="76828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kumimoji="1" lang="zh-CN" altLang="en-US" dirty="0" smtClean="0"/>
              <a:t>算法的选择 </a:t>
            </a:r>
            <a:r>
              <a:rPr kumimoji="1" lang="en-US" altLang="zh-CN" dirty="0" smtClean="0"/>
              <a:t>—</a:t>
            </a:r>
            <a:r>
              <a:rPr kumimoji="1" lang="zh-CN" altLang="en-US" dirty="0" smtClean="0"/>
              <a:t> 去模糊化（简化）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628649" y="1929349"/>
                <a:ext cx="7886700" cy="66742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>
                          <a:latin typeface="Cambria Math" charset="0"/>
                        </a:rPr>
                        <m:t>h</m:t>
                      </m:r>
                      <m:r>
                        <m:rPr>
                          <m:sty m:val="p"/>
                        </m:rPr>
                        <a:rPr lang="zh-CN" altLang="en-US" i="0">
                          <a:latin typeface="Cambria Math" charset="0"/>
                        </a:rPr>
                        <m:t>gt</m:t>
                      </m:r>
                      <m:r>
                        <a:rPr lang="zh-CN" altLang="en-US" i="0">
                          <a:latin typeface="Cambria Math" charset="0"/>
                        </a:rPr>
                        <m:t>(</m:t>
                      </m:r>
                      <m:r>
                        <a:rPr lang="zh-CN" altLang="en-US" i="1">
                          <a:latin typeface="Cambria Math" charset="0"/>
                        </a:rPr>
                        <m:t>𝑀</m:t>
                      </m:r>
                      <m:r>
                        <a:rPr lang="zh-CN" altLang="en-US" i="0">
                          <a:latin typeface="Cambria Math" charset="0"/>
                        </a:rPr>
                        <m:t>1∩</m:t>
                      </m:r>
                      <m:r>
                        <a:rPr lang="zh-CN" altLang="en-US" i="1">
                          <a:latin typeface="Cambria Math" charset="0"/>
                        </a:rPr>
                        <m:t>𝑀</m:t>
                      </m:r>
                      <m:r>
                        <a:rPr lang="zh-CN" altLang="en-US" i="0">
                          <a:latin typeface="Cambria Math" charset="0"/>
                        </a:rPr>
                        <m:t>2)=</m:t>
                      </m:r>
                      <m:r>
                        <a:rPr lang="zh-CN" altLang="en-US" i="1">
                          <a:latin typeface="Cambria Math" charset="0"/>
                        </a:rPr>
                        <m:t>𝜇</m:t>
                      </m:r>
                      <m:d>
                        <m:dPr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i="1">
                              <a:latin typeface="Cambria Math" charset="0"/>
                            </a:rPr>
                            <m:t>𝑑</m:t>
                          </m:r>
                        </m:e>
                      </m:d>
                      <m:r>
                        <a:rPr lang="zh-CN" altLang="en-US" i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zh-CN" altLang="en-US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zh-CN" altLang="en-US" i="1">
                              <a:latin typeface="Cambria Math" charset="0"/>
                            </a:rPr>
                            <m:t>𝑙</m:t>
                          </m:r>
                          <m:r>
                            <a:rPr lang="zh-CN" altLang="en-US" i="0">
                              <a:latin typeface="Cambria Math" charset="0"/>
                            </a:rPr>
                            <m:t>2−</m:t>
                          </m:r>
                          <m:r>
                            <a:rPr lang="zh-CN" altLang="en-US" i="1">
                              <a:latin typeface="Cambria Math" charset="0"/>
                            </a:rPr>
                            <m:t>𝑢</m:t>
                          </m:r>
                          <m:r>
                            <a:rPr lang="zh-CN" altLang="en-US" i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d>
                            <m:dPr>
                              <m:begChr m:val=""/>
                              <m:ctrlPr>
                                <a:rPr lang="zh-CN" alt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zh-CN" alt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i="1">
                                      <a:latin typeface="Cambria Math" charset="0"/>
                                    </a:rPr>
                                    <m:t>𝑚</m:t>
                                  </m:r>
                                  <m:r>
                                    <a:rPr lang="zh-CN" altLang="en-US" i="0">
                                      <a:latin typeface="Cambria Math" charset="0"/>
                                    </a:rPr>
                                    <m:t>1−</m:t>
                                  </m:r>
                                  <m:r>
                                    <a:rPr lang="zh-CN" altLang="en-US" i="1">
                                      <a:latin typeface="Cambria Math" charset="0"/>
                                    </a:rPr>
                                    <m:t>𝑢</m:t>
                                  </m:r>
                                  <m:r>
                                    <a:rPr lang="zh-CN" altLang="en-US" i="0">
                                      <a:latin typeface="Cambria Math" charset="0"/>
                                    </a:rPr>
                                    <m:t>1</m:t>
                                  </m:r>
                                </m:e>
                              </m:d>
                              <m:r>
                                <a:rPr lang="zh-CN" altLang="en-US" i="0">
                                  <a:latin typeface="Cambria Math" charset="0"/>
                                </a:rPr>
                                <m:t>−(</m:t>
                              </m:r>
                              <m:r>
                                <a:rPr lang="zh-CN" altLang="en-US" i="1">
                                  <a:latin typeface="Cambria Math" charset="0"/>
                                </a:rPr>
                                <m:t>𝑚</m:t>
                              </m:r>
                              <m:r>
                                <a:rPr lang="zh-CN" altLang="en-US" i="0">
                                  <a:latin typeface="Cambria Math" charset="0"/>
                                </a:rPr>
                                <m:t>2−</m:t>
                              </m:r>
                              <m:r>
                                <a:rPr lang="zh-CN" altLang="en-US" i="1">
                                  <a:latin typeface="Cambria Math" charset="0"/>
                                </a:rPr>
                                <m:t>𝑙</m:t>
                              </m:r>
                              <m:r>
                                <a:rPr lang="zh-CN" altLang="en-US" i="0">
                                  <a:latin typeface="Cambria Math" charset="0"/>
                                </a:rPr>
                                <m:t>2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49" y="1929349"/>
                <a:ext cx="7886700" cy="66742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/>
          <p:cNvSpPr/>
          <p:nvPr/>
        </p:nvSpPr>
        <p:spPr>
          <a:xfrm>
            <a:off x="7529513" y="2751896"/>
            <a:ext cx="1085850" cy="158025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1421727"/>
              </p:ext>
            </p:extLst>
          </p:nvPr>
        </p:nvGraphicFramePr>
        <p:xfrm>
          <a:off x="628649" y="2751896"/>
          <a:ext cx="7986714" cy="15802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42" name="工作表" r:id="rId4" imgW="7099300" imgH="1435100" progId="Excel.Sheet.12">
                  <p:embed/>
                </p:oleObj>
              </mc:Choice>
              <mc:Fallback>
                <p:oleObj name="工作表" r:id="rId4" imgW="7099300" imgH="1435100" progId="Excel.Sheet.12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8649" y="2751896"/>
                        <a:ext cx="7986714" cy="158025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图片 7"/>
          <p:cNvPicPr/>
          <p:nvPr/>
        </p:nvPicPr>
        <p:blipFill>
          <a:blip r:embed="rId6"/>
          <a:stretch>
            <a:fillRect/>
          </a:stretch>
        </p:blipFill>
        <p:spPr>
          <a:xfrm>
            <a:off x="2145506" y="4487275"/>
            <a:ext cx="49530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63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选题背景</a:t>
            </a:r>
            <a:r>
              <a:rPr kumimoji="1" lang="en-US" altLang="zh-CN" sz="3200" dirty="0" smtClean="0"/>
              <a:t>(</a:t>
            </a:r>
            <a:r>
              <a:rPr kumimoji="1" lang="zh-CN" altLang="en-US" sz="3200" dirty="0" smtClean="0"/>
              <a:t>为什么做这个</a:t>
            </a:r>
            <a:r>
              <a:rPr kumimoji="1" lang="en-US" altLang="zh-CN" sz="3200" dirty="0" smtClean="0"/>
              <a:t>)—</a:t>
            </a:r>
            <a:r>
              <a:rPr kumimoji="1" lang="zh-CN" altLang="en-US" sz="3200" dirty="0" smtClean="0"/>
              <a:t>个人</a:t>
            </a:r>
            <a:r>
              <a:rPr kumimoji="1" lang="zh-CN" altLang="en-US" sz="3200" dirty="0"/>
              <a:t>发展</a:t>
            </a:r>
            <a:r>
              <a:rPr kumimoji="1" lang="zh-CN" altLang="en-US" sz="3200" dirty="0" smtClean="0"/>
              <a:t>经历</a:t>
            </a:r>
            <a:endParaRPr kumimoji="1" lang="zh-CN" altLang="en-US" sz="3200" dirty="0"/>
          </a:p>
        </p:txBody>
      </p:sp>
      <p:graphicFrame>
        <p:nvGraphicFramePr>
          <p:cNvPr id="8" name="内容占位符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7191460"/>
              </p:ext>
            </p:extLst>
          </p:nvPr>
        </p:nvGraphicFramePr>
        <p:xfrm>
          <a:off x="628650" y="2305877"/>
          <a:ext cx="7886700" cy="3871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003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算法的选择 </a:t>
            </a:r>
            <a:r>
              <a:rPr kumimoji="1" lang="en-US" altLang="zh-CN" dirty="0"/>
              <a:t>—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权重标准化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628650" y="2442148"/>
                <a:ext cx="7886700" cy="15165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09600" indent="127000">
                  <a:spcAft>
                    <a:spcPts val="0"/>
                  </a:spcAft>
                  <a:tabLst>
                    <a:tab pos="64262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𝑐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kern="100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𝑐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zh-CN" kern="100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𝑐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altLang="zh-CN" kern="100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kern="100">
                                  <a:latin typeface="Cambria Math" charset="0"/>
                                </a:rPr>
                                <m:t>𝑐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4</m:t>
                              </m:r>
                            </m:sub>
                          </m:sSub>
                        </m:e>
                      </m:d>
                      <m:r>
                        <a:rPr lang="en-US" altLang="zh-CN" kern="100">
                          <a:latin typeface="Cambria Math" charset="0"/>
                        </a:rPr>
                        <m:t>=(</m:t>
                      </m:r>
                      <m:f>
                        <m:f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</m:num>
                        <m:den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2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3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4</m:t>
                              </m:r>
                            </m:e>
                          </m:d>
                        </m:den>
                      </m:f>
                      <m:r>
                        <a:rPr lang="en-US" altLang="zh-CN" kern="100">
                          <a:latin typeface="Cambria Math" charset="0"/>
                        </a:rPr>
                        <m:t>,</m:t>
                      </m:r>
                      <m:f>
                        <m:f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2</m:t>
                              </m:r>
                            </m:e>
                          </m:d>
                        </m:num>
                        <m:den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2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3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4</m:t>
                              </m:r>
                            </m:e>
                          </m:d>
                        </m:den>
                      </m:f>
                      <m:r>
                        <a:rPr lang="en-US" altLang="zh-CN" kern="100">
                          <a:latin typeface="Cambria Math" charset="0"/>
                        </a:rPr>
                        <m:t>,</m:t>
                      </m:r>
                    </m:oMath>
                  </m:oMathPara>
                </a14:m>
                <a:endParaRPr lang="zh-CN" altLang="zh-CN" kern="100" dirty="0"/>
              </a:p>
              <a:p>
                <a:pPr marL="609600" indent="127000">
                  <a:spcAft>
                    <a:spcPts val="0"/>
                  </a:spcAft>
                  <a:tabLst>
                    <a:tab pos="64262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3</m:t>
                              </m:r>
                            </m:e>
                          </m:d>
                        </m:num>
                        <m:den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2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3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4</m:t>
                              </m:r>
                            </m:e>
                          </m:d>
                        </m:den>
                      </m:f>
                      <m:r>
                        <a:rPr lang="en-US" altLang="zh-CN" kern="100">
                          <a:latin typeface="Cambria Math" charset="0"/>
                        </a:rPr>
                        <m:t>,</m:t>
                      </m:r>
                      <m:f>
                        <m:fPr>
                          <m:ctrlPr>
                            <a:rPr lang="zh-CN" altLang="zh-CN" i="1" kern="10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4</m:t>
                              </m:r>
                            </m:e>
                          </m:d>
                        </m:num>
                        <m:den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2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3</m:t>
                              </m:r>
                            </m:e>
                          </m:d>
                          <m:r>
                            <a:rPr lang="en-US" altLang="zh-CN" kern="100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kern="100">
                              <a:latin typeface="Cambria Math" charset="0"/>
                            </a:rPr>
                            <m:t>𝑑</m:t>
                          </m:r>
                          <m:d>
                            <m:dPr>
                              <m:ctrlPr>
                                <a:rPr lang="zh-CN" altLang="zh-CN" i="1" kern="10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CN" kern="100">
                                  <a:latin typeface="Cambria Math" charset="0"/>
                                </a:rPr>
                                <m:t>𝐶</m:t>
                              </m:r>
                              <m:r>
                                <a:rPr lang="en-US" altLang="zh-CN" kern="100">
                                  <a:latin typeface="Cambria Math" charset="0"/>
                                </a:rPr>
                                <m:t>4</m:t>
                              </m:r>
                            </m:e>
                          </m:d>
                        </m:den>
                      </m:f>
                      <m:r>
                        <a:rPr lang="en-US" altLang="zh-CN" kern="10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zh-CN" altLang="zh-CN" kern="100" dirty="0">
                  <a:latin typeface="Times New Roman" charset="0"/>
                  <a:ea typeface="宋体" charset="-122"/>
                </a:endParaRPr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2442148"/>
                <a:ext cx="7886700" cy="151650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4"/>
              <p:cNvSpPr/>
              <p:nvPr/>
            </p:nvSpPr>
            <p:spPr>
              <a:xfrm>
                <a:off x="628650" y="4580588"/>
                <a:ext cx="78867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95250" algn="ctr"/>
                <a14:m>
                  <m:oMath xmlns:m="http://schemas.openxmlformats.org/officeDocument/2006/math">
                    <m:d>
                      <m:dPr>
                        <m:ctrlPr>
                          <a:rPr lang="zh-CN" altLang="zh-CN" i="1" smtClean="0">
                            <a:latin typeface="Cambria Math" charset="0"/>
                            <a:ea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zh-CN" altLang="zh-CN" i="1">
                                <a:latin typeface="Cambria Math" charset="0"/>
                                <a:ea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𝑐</m:t>
                            </m:r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i="1">
                            <a:latin typeface="Cambria Math" charset="0"/>
                            <a:ea typeface="宋体" charset="-122"/>
                          </a:rPr>
                          <m:t>,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 charset="0"/>
                                <a:ea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𝑐</m:t>
                            </m:r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2</m:t>
                            </m:r>
                          </m:sub>
                        </m:sSub>
                        <m:r>
                          <a:rPr lang="en-US" altLang="zh-CN" i="1">
                            <a:latin typeface="Cambria Math" charset="0"/>
                            <a:ea typeface="宋体" charset="-122"/>
                          </a:rPr>
                          <m:t>,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 charset="0"/>
                                <a:ea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𝑐</m:t>
                            </m:r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3</m:t>
                            </m:r>
                          </m:sub>
                        </m:sSub>
                        <m:r>
                          <a:rPr lang="en-US" altLang="zh-CN" i="1">
                            <a:latin typeface="Cambria Math" charset="0"/>
                            <a:ea typeface="宋体" charset="-122"/>
                          </a:rPr>
                          <m:t>,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 charset="0"/>
                                <a:ea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𝑐</m:t>
                            </m:r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4</m:t>
                            </m:r>
                          </m:sub>
                        </m:sSub>
                        <m:r>
                          <a:rPr lang="en-US" altLang="zh-CN" i="1">
                            <a:latin typeface="Cambria Math" charset="0"/>
                            <a:ea typeface="宋体" charset="-122"/>
                          </a:rPr>
                          <m:t>,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 charset="0"/>
                                <a:ea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𝑐</m:t>
                            </m:r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5</m:t>
                            </m:r>
                          </m:sub>
                        </m:sSub>
                        <m:r>
                          <a:rPr lang="en-US" altLang="zh-CN" i="1">
                            <a:latin typeface="Cambria Math" charset="0"/>
                            <a:ea typeface="宋体" charset="-122"/>
                          </a:rPr>
                          <m:t>,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 charset="0"/>
                                <a:ea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charset="0"/>
                                <a:ea typeface="宋体" charset="-122"/>
                              </a:rPr>
                              <m:t>𝑐</m:t>
                            </m:r>
                            <m:r>
                              <a:rPr lang="en-US" altLang="zh-CN" b="0" i="1" smtClean="0">
                                <a:latin typeface="Cambria Math" charset="0"/>
                                <a:ea typeface="宋体" charset="-122"/>
                              </a:rPr>
                              <m:t>6</m:t>
                            </m:r>
                          </m:sub>
                        </m:sSub>
                      </m:e>
                    </m:d>
                    <m:r>
                      <a:rPr lang="en-US" altLang="zh-CN" i="1">
                        <a:latin typeface="Cambria Math" charset="0"/>
                        <a:ea typeface="宋体" charset="-122"/>
                      </a:rPr>
                      <m:t>=(</m:t>
                    </m:r>
                  </m:oMath>
                </a14:m>
                <a:r>
                  <a:rPr lang="en-US" altLang="zh-CN" dirty="0">
                    <a:latin typeface="Times New Roman" charset="0"/>
                    <a:ea typeface="宋体" charset="-122"/>
                  </a:rPr>
                  <a:t>0.2114, 0.1971, 0.1035, 0.0764, 0.1794, 0.2323)</a:t>
                </a:r>
                <a:endParaRPr lang="zh-CN" altLang="zh-CN" dirty="0">
                  <a:latin typeface="Times New Roman" charset="0"/>
                  <a:ea typeface="宋体" charset="-122"/>
                </a:endParaRPr>
              </a:p>
            </p:txBody>
          </p:sp>
        </mc:Choice>
        <mc:Fallback xmlns=""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4580588"/>
                <a:ext cx="7886700" cy="369332"/>
              </a:xfrm>
              <a:prstGeom prst="rect">
                <a:avLst/>
              </a:prstGeom>
              <a:blipFill rotWithShape="0">
                <a:blip r:embed="rId3"/>
                <a:stretch>
                  <a:fillRect t="-8197" r="-309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368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研究方法</a:t>
            </a:r>
            <a:r>
              <a:rPr kumimoji="1" lang="en-US" altLang="zh-CN" dirty="0" smtClean="0"/>
              <a:t>3-3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 基准评估分</a:t>
            </a:r>
            <a:endParaRPr kumimoji="1"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628650" y="1806681"/>
            <a:ext cx="7886700" cy="1682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defTabSz="6858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x-none" altLang="x-none" dirty="0">
                <a:latin typeface="Microsoft YaHei" charset="-122"/>
                <a:ea typeface="Microsoft YaHei" charset="-122"/>
                <a:cs typeface="Microsoft YaHei" charset="-122"/>
              </a:rPr>
              <a:t>笔者在“以太资本”（以太资本是目前国内最大早期融资顾问平台，现已帮助多家创业公司拿到融资）平台上获取随机获取30个 A 轮项目 BP。本人对30个项目打分（十分制）后，经过上述计算所得权重(0.2114, 0.1971, 0.1035, 0.0764, 0.1794, 0.2323)处理后，得到数据分布，</a:t>
            </a:r>
            <a:r>
              <a:rPr lang="x-none" altLang="x-none" dirty="0" smtClean="0">
                <a:latin typeface="Microsoft YaHei" charset="-122"/>
                <a:ea typeface="Microsoft YaHei" charset="-122"/>
                <a:cs typeface="Microsoft YaHei" charset="-122"/>
              </a:rPr>
              <a:t>如下图</a:t>
            </a:r>
            <a:endParaRPr lang="x-none" altLang="x-none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903059186"/>
              </p:ext>
            </p:extLst>
          </p:nvPr>
        </p:nvGraphicFramePr>
        <p:xfrm>
          <a:off x="2171700" y="3803326"/>
          <a:ext cx="4800600" cy="24831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148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研究方法</a:t>
            </a:r>
            <a:r>
              <a:rPr kumimoji="1" lang="en-US" altLang="zh-CN" dirty="0" smtClean="0"/>
              <a:t>3-3——</a:t>
            </a:r>
            <a:r>
              <a:rPr kumimoji="1" lang="zh-CN" altLang="en-US" dirty="0" smtClean="0"/>
              <a:t>主要结论</a:t>
            </a:r>
            <a:endParaRPr kumimoji="1"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28650" y="4971857"/>
            <a:ext cx="78867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600" kern="0" dirty="0" smtClean="0">
                <a:latin typeface="Microsoft YaHei" charset="-122"/>
                <a:ea typeface="Microsoft YaHei" charset="-122"/>
                <a:cs typeface="Microsoft YaHei" charset="-122"/>
              </a:rPr>
              <a:t>由</a:t>
            </a:r>
            <a:r>
              <a:rPr lang="zh-CN" altLang="en-US" sz="1600" kern="0" dirty="0" smtClean="0">
                <a:latin typeface="Microsoft YaHei" charset="-122"/>
                <a:ea typeface="Microsoft YaHei" charset="-122"/>
                <a:cs typeface="Microsoft YaHei" charset="-122"/>
              </a:rPr>
              <a:t>上</a:t>
            </a:r>
            <a:r>
              <a:rPr lang="zh-CN" altLang="zh-CN" sz="1600" kern="0" dirty="0" smtClean="0">
                <a:latin typeface="Microsoft YaHei" charset="-122"/>
                <a:ea typeface="Microsoft YaHei" charset="-122"/>
                <a:cs typeface="Microsoft YaHei" charset="-122"/>
              </a:rPr>
              <a:t>图可知</a:t>
            </a:r>
            <a:r>
              <a:rPr lang="zh-CN" altLang="zh-CN" sz="1600" kern="0" dirty="0">
                <a:latin typeface="Microsoft YaHei" charset="-122"/>
                <a:ea typeface="Microsoft YaHei" charset="-122"/>
                <a:cs typeface="Microsoft YaHei" charset="-122"/>
              </a:rPr>
              <a:t>，项目得分基本处于</a:t>
            </a:r>
            <a:r>
              <a:rPr lang="en-US" altLang="zh-CN" sz="1600" kern="0" dirty="0">
                <a:latin typeface="Microsoft YaHei" charset="-122"/>
                <a:ea typeface="Microsoft YaHei" charset="-122"/>
                <a:cs typeface="Microsoft YaHei" charset="-122"/>
              </a:rPr>
              <a:t>7-8</a:t>
            </a:r>
            <a:r>
              <a:rPr lang="zh-CN" altLang="zh-CN" sz="1600" kern="0" dirty="0">
                <a:latin typeface="Microsoft YaHei" charset="-122"/>
                <a:ea typeface="Microsoft YaHei" charset="-122"/>
                <a:cs typeface="Microsoft YaHei" charset="-122"/>
              </a:rPr>
              <a:t>分之间。可见通过本文中的决策分析方法找到了一种可靠的、有规律可寻的评测体系。今后投资经理对天使期项目的评测得分如果低于</a:t>
            </a:r>
            <a:r>
              <a:rPr lang="en-US" altLang="zh-CN" sz="1600" kern="0" dirty="0">
                <a:latin typeface="Microsoft YaHei" charset="-122"/>
                <a:ea typeface="Microsoft YaHei" charset="-122"/>
                <a:cs typeface="Microsoft YaHei" charset="-122"/>
              </a:rPr>
              <a:t>7</a:t>
            </a:r>
            <a:r>
              <a:rPr lang="zh-CN" altLang="zh-CN" sz="1600" kern="0" dirty="0">
                <a:latin typeface="Microsoft YaHei" charset="-122"/>
                <a:ea typeface="Microsoft YaHei" charset="-122"/>
                <a:cs typeface="Microsoft YaHei" charset="-122"/>
              </a:rPr>
              <a:t>分，则可以认为该项目成功的可能性较低，不予通过。</a:t>
            </a:r>
            <a:r>
              <a:rPr lang="zh-CN" altLang="zh-CN" sz="16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lang="zh-CN" altLang="en-US" sz="16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1393674376"/>
              </p:ext>
            </p:extLst>
          </p:nvPr>
        </p:nvGraphicFramePr>
        <p:xfrm>
          <a:off x="2171700" y="2093843"/>
          <a:ext cx="4800600" cy="24831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191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268" y="543037"/>
            <a:ext cx="4704118" cy="5771924"/>
          </a:xfrm>
          <a:prstGeom prst="rect">
            <a:avLst/>
          </a:prstGeom>
        </p:spPr>
      </p:pic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3" name="Straight Connector 12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29950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zh-CN" altLang="en-US" sz="36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方法总结</a:t>
            </a:r>
            <a:endParaRPr kumimoji="1" lang="en-US" altLang="zh-CN" sz="36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386263" y="2128838"/>
            <a:ext cx="1314450" cy="1414462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876599" y="714376"/>
            <a:ext cx="1314450" cy="2828924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349452" y="2814638"/>
            <a:ext cx="1314450" cy="728662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674743" y="3543300"/>
            <a:ext cx="1314450" cy="1385888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5148209" y="3543300"/>
            <a:ext cx="1314450" cy="1385888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7974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8" grpId="0" animBg="1"/>
      <p:bldP spid="8" grpId="1" animBg="1"/>
      <p:bldP spid="10" grpId="0" animBg="1"/>
      <p:bldP spid="10" grpId="1" animBg="1"/>
      <p:bldP spid="12" grpId="0" animBg="1"/>
      <p:bldP spid="12" grpId="1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系统截图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918" y="2093843"/>
            <a:ext cx="5704163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58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系统截图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895" y="2093843"/>
            <a:ext cx="5844209" cy="416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99"/>
          <a:stretch/>
        </p:blipFill>
        <p:spPr>
          <a:xfrm>
            <a:off x="0" y="0"/>
            <a:ext cx="9144000" cy="6875134"/>
          </a:xfrm>
          <a:prstGeom prst="rect">
            <a:avLst/>
          </a:prstGeom>
        </p:spPr>
      </p:pic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17752" y="320041"/>
            <a:ext cx="4150476" cy="5861304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7264" y="478241"/>
            <a:ext cx="39114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kumimoji="1" lang="zh-CN" altLang="en-US" sz="4000" b="1" dirty="0"/>
              <a:t>结论作用</a:t>
            </a:r>
            <a:endParaRPr kumimoji="1" lang="en-US" altLang="zh-CN" sz="4000" b="1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37264" y="1938740"/>
            <a:ext cx="3879555" cy="40899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/>
              <a:t>帮助投资经理快速、统一、有效的对天使轮项目进行首轮评估，大大提高投资机构筛选项目的效率，扩大项目筛选范围。</a:t>
            </a:r>
            <a:endParaRPr kumimoji="1"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4232025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工作展望</a:t>
            </a:r>
            <a:endParaRPr kumimoji="1"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3789554"/>
              </p:ext>
            </p:extLst>
          </p:nvPr>
        </p:nvGraphicFramePr>
        <p:xfrm>
          <a:off x="628650" y="2305877"/>
          <a:ext cx="7886700" cy="3871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69186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91" t="9091" r="9197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1490"/>
            <a:ext cx="9141618" cy="2077327"/>
          </a:xfrm>
          <a:prstGeom prst="rect">
            <a:avLst/>
          </a:prstGeom>
          <a:solidFill>
            <a:schemeClr val="bg2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4126832"/>
            <a:ext cx="9141618" cy="0"/>
          </a:xfrm>
          <a:prstGeom prst="line">
            <a:avLst/>
          </a:prstGeom>
          <a:ln w="50800">
            <a:solidFill>
              <a:schemeClr val="bg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6448927"/>
            <a:ext cx="9141618" cy="0"/>
          </a:xfrm>
          <a:prstGeom prst="line">
            <a:avLst/>
          </a:prstGeom>
          <a:ln w="50800">
            <a:solidFill>
              <a:schemeClr val="bg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73016" y="4337524"/>
            <a:ext cx="8188542" cy="1207269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73016" y="5500703"/>
            <a:ext cx="8188542" cy="719122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MINJIE</a:t>
            </a:r>
            <a:r>
              <a:rPr kumimoji="1"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SUN</a:t>
            </a:r>
            <a:endParaRPr kumimoji="1"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74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选题背景</a:t>
            </a:r>
            <a:r>
              <a:rPr kumimoji="1" lang="en-US" altLang="zh-CN" sz="3200" dirty="0" smtClean="0"/>
              <a:t>(</a:t>
            </a:r>
            <a:r>
              <a:rPr kumimoji="1" lang="zh-CN" altLang="en-US" sz="3200" dirty="0" smtClean="0"/>
              <a:t>为什么做这个</a:t>
            </a:r>
            <a:r>
              <a:rPr kumimoji="1" lang="en-US" altLang="zh-CN" sz="3200" dirty="0" smtClean="0"/>
              <a:t>)—</a:t>
            </a:r>
            <a:r>
              <a:rPr kumimoji="1" lang="zh-CN" altLang="en-US" sz="3200" dirty="0" smtClean="0"/>
              <a:t>国内外</a:t>
            </a:r>
            <a:r>
              <a:rPr kumimoji="1" lang="zh-CN" altLang="en-US" sz="3200" dirty="0"/>
              <a:t>投资</a:t>
            </a:r>
            <a:r>
              <a:rPr kumimoji="1" lang="zh-CN" altLang="en-US" sz="3200" dirty="0" smtClean="0"/>
              <a:t>现状</a:t>
            </a:r>
            <a:endParaRPr kumimoji="1" lang="zh-CN" altLang="en-US" sz="3200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740143"/>
              </p:ext>
            </p:extLst>
          </p:nvPr>
        </p:nvGraphicFramePr>
        <p:xfrm>
          <a:off x="628650" y="2305877"/>
          <a:ext cx="7886700" cy="3871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14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选题背景</a:t>
            </a:r>
            <a:r>
              <a:rPr kumimoji="1" lang="en-US" altLang="zh-CN" sz="3200" dirty="0" smtClean="0"/>
              <a:t>(</a:t>
            </a:r>
            <a:r>
              <a:rPr kumimoji="1" lang="zh-CN" altLang="en-US" sz="3200" dirty="0" smtClean="0"/>
              <a:t>为什么做这个</a:t>
            </a:r>
            <a:r>
              <a:rPr kumimoji="1" lang="en-US" altLang="zh-CN" sz="3200" dirty="0" smtClean="0"/>
              <a:t>)—</a:t>
            </a:r>
            <a:r>
              <a:rPr kumimoji="1" lang="zh-CN" altLang="en-US" sz="3200" dirty="0" smtClean="0"/>
              <a:t>国内外</a:t>
            </a:r>
            <a:r>
              <a:rPr kumimoji="1" lang="zh-CN" altLang="en-US" sz="3200" dirty="0"/>
              <a:t>投资</a:t>
            </a:r>
            <a:r>
              <a:rPr kumimoji="1" lang="zh-CN" altLang="en-US" sz="3200" dirty="0" smtClean="0"/>
              <a:t>方法</a:t>
            </a:r>
            <a:endParaRPr kumimoji="1" lang="zh-CN" altLang="en-US" sz="3200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3146642"/>
              </p:ext>
            </p:extLst>
          </p:nvPr>
        </p:nvGraphicFramePr>
        <p:xfrm>
          <a:off x="628650" y="2305877"/>
          <a:ext cx="7886700" cy="3871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985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14850" y="0"/>
            <a:ext cx="462915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628651" y="767555"/>
            <a:ext cx="7986711" cy="1325563"/>
          </a:xfrm>
        </p:spPr>
        <p:txBody>
          <a:bodyPr anchor="ctr">
            <a:normAutofit/>
          </a:bodyPr>
          <a:lstStyle/>
          <a:p>
            <a:r>
              <a:rPr kumimoji="1" lang="zh-CN" altLang="en-US" sz="3200" dirty="0"/>
              <a:t>选题</a:t>
            </a:r>
            <a:r>
              <a:rPr kumimoji="1" lang="zh-CN" altLang="en-US" sz="3200" dirty="0" smtClean="0"/>
              <a:t>背景</a:t>
            </a:r>
            <a:r>
              <a:rPr kumimoji="1" lang="en-US" altLang="zh-CN" sz="3200" dirty="0" smtClean="0"/>
              <a:t>(</a:t>
            </a:r>
            <a:r>
              <a:rPr kumimoji="1" lang="zh-CN" altLang="en-US" sz="3200" dirty="0" smtClean="0"/>
              <a:t>切入点</a:t>
            </a:r>
            <a:r>
              <a:rPr kumimoji="1" lang="en-US" altLang="zh-CN" sz="3200" dirty="0" smtClean="0"/>
              <a:t>)</a:t>
            </a:r>
            <a:r>
              <a:rPr kumimoji="1" lang="zh-CN" altLang="en-US" sz="3200" dirty="0" smtClean="0"/>
              <a:t>  </a:t>
            </a:r>
            <a:r>
              <a:rPr kumimoji="1" lang="en-US" altLang="zh-CN" dirty="0" smtClean="0"/>
              <a:t>—</a:t>
            </a:r>
            <a:r>
              <a:rPr kumimoji="1" lang="en-US" altLang="zh-CN" dirty="0" smtClean="0">
                <a:solidFill>
                  <a:schemeClr val="bg1"/>
                </a:solidFill>
              </a:rPr>
              <a:t>—</a:t>
            </a:r>
            <a:r>
              <a:rPr kumimoji="1" lang="zh-CN" altLang="en-US" sz="3200" dirty="0" smtClean="0"/>
              <a:t>  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超高</a:t>
            </a:r>
            <a:r>
              <a:rPr kumimoji="1" lang="zh-CN" altLang="en-US" sz="3200" dirty="0">
                <a:solidFill>
                  <a:schemeClr val="bg1"/>
                </a:solidFill>
              </a:rPr>
              <a:t>风险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超高回报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6" name="文本占位符 2"/>
          <p:cNvSpPr>
            <a:spLocks noGrp="1"/>
          </p:cNvSpPr>
          <p:nvPr>
            <p:ph type="body" idx="1"/>
          </p:nvPr>
        </p:nvSpPr>
        <p:spPr>
          <a:xfrm>
            <a:off x="358776" y="2316992"/>
            <a:ext cx="3868340" cy="1160059"/>
          </a:xfrm>
        </p:spPr>
        <p:txBody>
          <a:bodyPr anchor="ctr">
            <a:normAutofit/>
          </a:bodyPr>
          <a:lstStyle/>
          <a:p>
            <a:pPr lvl="0">
              <a:lnSpc>
                <a:spcPct val="100000"/>
              </a:lnSpc>
            </a:pPr>
            <a:r>
              <a:rPr kumimoji="1" lang="en-US" altLang="zh-CN" sz="2000" b="0" dirty="0"/>
              <a:t>Facebook</a:t>
            </a:r>
            <a:r>
              <a:rPr kumimoji="1" lang="zh-CN" altLang="en-US" sz="2000" b="0" dirty="0"/>
              <a:t>、滴滴、海康威视的天使投资回报率超过</a:t>
            </a:r>
            <a:r>
              <a:rPr kumimoji="1" lang="en-US" altLang="zh-CN" sz="2000" b="0" dirty="0"/>
              <a:t>10000</a:t>
            </a:r>
            <a:r>
              <a:rPr kumimoji="1" lang="zh-CN" altLang="en-US" sz="2000" b="0" dirty="0"/>
              <a:t>倍！</a:t>
            </a:r>
            <a:r>
              <a:rPr kumimoji="1" lang="zh-CN" altLang="en-US" sz="2000" b="0" dirty="0" smtClean="0"/>
              <a:t>！</a:t>
            </a:r>
            <a:endParaRPr lang="zh-CN" altLang="en-US" sz="2000" b="0" dirty="0"/>
          </a:p>
        </p:txBody>
      </p:sp>
      <p:pic>
        <p:nvPicPr>
          <p:cNvPr id="7" name="内容占位符 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16" y="3700925"/>
            <a:ext cx="3888000" cy="2599200"/>
          </a:xfrm>
          <a:prstGeom prst="rect">
            <a:avLst/>
          </a:prstGeom>
        </p:spPr>
      </p:pic>
      <p:sp>
        <p:nvSpPr>
          <p:cNvPr id="8" name="文本占位符 4"/>
          <p:cNvSpPr>
            <a:spLocks noGrp="1"/>
          </p:cNvSpPr>
          <p:nvPr>
            <p:ph type="body" sz="quarter" idx="4294967295"/>
          </p:nvPr>
        </p:nvSpPr>
        <p:spPr>
          <a:xfrm>
            <a:off x="4885531" y="2316993"/>
            <a:ext cx="3887391" cy="1160058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kumimoji="1" lang="zh-CN" altLang="en-US" sz="2000" b="0" dirty="0">
                <a:solidFill>
                  <a:schemeClr val="bg1"/>
                </a:solidFill>
              </a:rPr>
              <a:t>真格基金目前共投</a:t>
            </a:r>
            <a:r>
              <a:rPr kumimoji="1" lang="en-US" altLang="zh-CN" sz="2000" b="0" dirty="0">
                <a:solidFill>
                  <a:schemeClr val="bg1"/>
                </a:solidFill>
              </a:rPr>
              <a:t>375</a:t>
            </a:r>
            <a:r>
              <a:rPr kumimoji="1" lang="zh-CN" altLang="en-US" sz="2000" b="0" dirty="0">
                <a:solidFill>
                  <a:schemeClr val="bg1"/>
                </a:solidFill>
              </a:rPr>
              <a:t>个项目，退出率仅为</a:t>
            </a:r>
            <a:r>
              <a:rPr kumimoji="1" lang="en-US" altLang="zh-CN" sz="2000" b="0" dirty="0">
                <a:solidFill>
                  <a:schemeClr val="bg1"/>
                </a:solidFill>
              </a:rPr>
              <a:t>3.5</a:t>
            </a:r>
            <a:r>
              <a:rPr kumimoji="1" lang="en-US" altLang="zh-CN" sz="2000" b="0" dirty="0" smtClean="0">
                <a:solidFill>
                  <a:schemeClr val="bg1"/>
                </a:solidFill>
              </a:rPr>
              <a:t>%</a:t>
            </a:r>
            <a:endParaRPr lang="zh-CN" altLang="en-US" sz="2000" b="0" dirty="0">
              <a:solidFill>
                <a:schemeClr val="bg1"/>
              </a:solidFill>
            </a:endParaRPr>
          </a:p>
        </p:txBody>
      </p:sp>
      <p:pic>
        <p:nvPicPr>
          <p:cNvPr id="9" name="内容占位符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531" y="3700546"/>
            <a:ext cx="3887788" cy="259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30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kumimoji="1" lang="zh-CN" altLang="en-US" dirty="0"/>
              <a:t>选题背景</a:t>
            </a:r>
            <a:r>
              <a:rPr kumimoji="1" lang="en-US" altLang="zh-CN" dirty="0"/>
              <a:t>(</a:t>
            </a:r>
            <a:r>
              <a:rPr kumimoji="1" lang="zh-CN" altLang="en-US" dirty="0"/>
              <a:t>着重点</a:t>
            </a:r>
            <a:r>
              <a:rPr kumimoji="1" lang="en-US" altLang="zh-CN" dirty="0"/>
              <a:t>)</a:t>
            </a:r>
            <a:r>
              <a:rPr kumimoji="1" lang="zh-CN" altLang="en-US" dirty="0"/>
              <a:t> </a:t>
            </a:r>
            <a:r>
              <a:rPr kumimoji="1" lang="en-US" altLang="zh-CN" dirty="0"/>
              <a:t>—</a:t>
            </a:r>
            <a:r>
              <a:rPr kumimoji="1" lang="zh-CN" altLang="en-US" dirty="0"/>
              <a:t> 基于人的决策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微软雅黑" panose="020B0503020204020204" charset="-122"/>
                <a:ea typeface="微软雅黑" panose="020B0503020204020204" charset="-122"/>
              </a:rPr>
              <a:t>“我们（真格基金）的理论就是投人，我们发展出一整套哲学，比如说我们不投模式、不投数据、不投成长，跟着其他人投，我们就看这个人。不投未来，我们只投过去，过去这个人做的怎么样，我们就投他。”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——</a:t>
            </a:r>
            <a:r>
              <a:rPr lang="zh-CN" altLang="zh-CN" dirty="0">
                <a:latin typeface="微软雅黑" panose="020B0503020204020204" charset="-122"/>
                <a:ea typeface="微软雅黑" panose="020B0503020204020204" charset="-122"/>
              </a:rPr>
              <a:t>新东方创始人合伙人</a:t>
            </a:r>
            <a:r>
              <a:rPr lang="zh-CN" altLang="zh-CN" dirty="0" smtClean="0">
                <a:latin typeface="微软雅黑" panose="020B0503020204020204" charset="-122"/>
                <a:ea typeface="微软雅黑" panose="020B0503020204020204" charset="-122"/>
              </a:rPr>
              <a:t>、</a:t>
            </a:r>
            <a:endParaRPr lang="en-US" altLang="zh-CN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zh-CN" dirty="0" smtClean="0">
                <a:latin typeface="微软雅黑" panose="020B0503020204020204" charset="-122"/>
                <a:ea typeface="微软雅黑" panose="020B0503020204020204" charset="-122"/>
              </a:rPr>
              <a:t>真格</a:t>
            </a:r>
            <a:r>
              <a:rPr lang="zh-CN" altLang="zh-CN" dirty="0">
                <a:latin typeface="微软雅黑" panose="020B0503020204020204" charset="-122"/>
                <a:ea typeface="微软雅黑" panose="020B0503020204020204" charset="-122"/>
              </a:rPr>
              <a:t>基金创始合伙人徐小平  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593102"/>
              </p:ext>
            </p:extLst>
          </p:nvPr>
        </p:nvGraphicFramePr>
        <p:xfrm>
          <a:off x="3887788" y="987425"/>
          <a:ext cx="462915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195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论文结构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4" t="26606" r="2344" b="25199"/>
          <a:stretch/>
        </p:blipFill>
        <p:spPr>
          <a:xfrm>
            <a:off x="28575" y="2093843"/>
            <a:ext cx="9115425" cy="334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28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7169" y="4867274"/>
            <a:ext cx="1746832" cy="1990725"/>
          </a:xfrm>
          <a:custGeom>
            <a:avLst/>
            <a:gdLst>
              <a:gd name="connsiteX0" fmla="*/ 697617 w 2329109"/>
              <a:gd name="connsiteY0" fmla="*/ 0 h 1511301"/>
              <a:gd name="connsiteX1" fmla="*/ 2329109 w 2329109"/>
              <a:gd name="connsiteY1" fmla="*/ 0 h 1511301"/>
              <a:gd name="connsiteX2" fmla="*/ 2329109 w 2329109"/>
              <a:gd name="connsiteY2" fmla="*/ 1511301 h 1511301"/>
              <a:gd name="connsiteX3" fmla="*/ 0 w 2329109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9109" h="1511301">
                <a:moveTo>
                  <a:pt x="697617" y="0"/>
                </a:moveTo>
                <a:lnTo>
                  <a:pt x="2329109" y="0"/>
                </a:lnTo>
                <a:lnTo>
                  <a:pt x="2329109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8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51" t="35083" r="2487" b="26044"/>
          <a:stretch/>
        </p:blipFill>
        <p:spPr>
          <a:xfrm>
            <a:off x="-1" y="296559"/>
            <a:ext cx="9144001" cy="4274149"/>
          </a:xfrm>
          <a:prstGeom prst="rect">
            <a:avLst/>
          </a:prstGeom>
        </p:spPr>
      </p:pic>
      <p:sp>
        <p:nvSpPr>
          <p:cNvPr id="15" name="Freeform: Shap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867270"/>
            <a:ext cx="7835439" cy="1990730"/>
          </a:xfrm>
          <a:custGeom>
            <a:avLst/>
            <a:gdLst>
              <a:gd name="connsiteX0" fmla="*/ 0 w 10447252"/>
              <a:gd name="connsiteY0" fmla="*/ 0 h 1511306"/>
              <a:gd name="connsiteX1" fmla="*/ 3100647 w 10447252"/>
              <a:gd name="connsiteY1" fmla="*/ 0 h 1511306"/>
              <a:gd name="connsiteX2" fmla="*/ 3292695 w 10447252"/>
              <a:gd name="connsiteY2" fmla="*/ 0 h 1511306"/>
              <a:gd name="connsiteX3" fmla="*/ 3340133 w 10447252"/>
              <a:gd name="connsiteY3" fmla="*/ 0 h 1511306"/>
              <a:gd name="connsiteX4" fmla="*/ 4310215 w 10447252"/>
              <a:gd name="connsiteY4" fmla="*/ 0 h 1511306"/>
              <a:gd name="connsiteX5" fmla="*/ 5506390 w 10447252"/>
              <a:gd name="connsiteY5" fmla="*/ 0 h 1511306"/>
              <a:gd name="connsiteX6" fmla="*/ 5506390 w 10447252"/>
              <a:gd name="connsiteY6" fmla="*/ 2544 h 1511306"/>
              <a:gd name="connsiteX7" fmla="*/ 5901778 w 10447252"/>
              <a:gd name="connsiteY7" fmla="*/ 2544 h 1511306"/>
              <a:gd name="connsiteX8" fmla="*/ 5901778 w 10447252"/>
              <a:gd name="connsiteY8" fmla="*/ 0 h 1511306"/>
              <a:gd name="connsiteX9" fmla="*/ 10447252 w 10447252"/>
              <a:gd name="connsiteY9" fmla="*/ 0 h 1511306"/>
              <a:gd name="connsiteX10" fmla="*/ 9749635 w 10447252"/>
              <a:gd name="connsiteY10" fmla="*/ 1511301 h 1511306"/>
              <a:gd name="connsiteX11" fmla="*/ 5901779 w 10447252"/>
              <a:gd name="connsiteY11" fmla="*/ 1511301 h 1511306"/>
              <a:gd name="connsiteX12" fmla="*/ 5901779 w 10447252"/>
              <a:gd name="connsiteY12" fmla="*/ 1511304 h 1511306"/>
              <a:gd name="connsiteX13" fmla="*/ 5506390 w 10447252"/>
              <a:gd name="connsiteY13" fmla="*/ 1511304 h 1511306"/>
              <a:gd name="connsiteX14" fmla="*/ 5506390 w 10447252"/>
              <a:gd name="connsiteY14" fmla="*/ 1511306 h 1511306"/>
              <a:gd name="connsiteX15" fmla="*/ 4434058 w 10447252"/>
              <a:gd name="connsiteY15" fmla="*/ 1511306 h 1511306"/>
              <a:gd name="connsiteX16" fmla="*/ 4319855 w 10447252"/>
              <a:gd name="connsiteY16" fmla="*/ 1511306 h 1511306"/>
              <a:gd name="connsiteX17" fmla="*/ 4310215 w 10447252"/>
              <a:gd name="connsiteY17" fmla="*/ 1511306 h 1511306"/>
              <a:gd name="connsiteX18" fmla="*/ 3340133 w 10447252"/>
              <a:gd name="connsiteY18" fmla="*/ 1511306 h 1511306"/>
              <a:gd name="connsiteX19" fmla="*/ 3292695 w 10447252"/>
              <a:gd name="connsiteY19" fmla="*/ 1511306 h 1511306"/>
              <a:gd name="connsiteX20" fmla="*/ 3100647 w 10447252"/>
              <a:gd name="connsiteY20" fmla="*/ 1511306 h 1511306"/>
              <a:gd name="connsiteX21" fmla="*/ 0 w 10447252"/>
              <a:gd name="connsiteY21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47252" h="1511306">
                <a:moveTo>
                  <a:pt x="0" y="0"/>
                </a:moveTo>
                <a:lnTo>
                  <a:pt x="3100647" y="0"/>
                </a:lnTo>
                <a:lnTo>
                  <a:pt x="3292695" y="0"/>
                </a:lnTo>
                <a:lnTo>
                  <a:pt x="3340133" y="0"/>
                </a:lnTo>
                <a:lnTo>
                  <a:pt x="4310215" y="0"/>
                </a:lnTo>
                <a:lnTo>
                  <a:pt x="5506390" y="0"/>
                </a:lnTo>
                <a:lnTo>
                  <a:pt x="5506390" y="2544"/>
                </a:lnTo>
                <a:lnTo>
                  <a:pt x="5901778" y="2544"/>
                </a:lnTo>
                <a:lnTo>
                  <a:pt x="5901778" y="0"/>
                </a:lnTo>
                <a:lnTo>
                  <a:pt x="10447252" y="0"/>
                </a:lnTo>
                <a:lnTo>
                  <a:pt x="9749635" y="1511301"/>
                </a:lnTo>
                <a:lnTo>
                  <a:pt x="5901779" y="1511301"/>
                </a:lnTo>
                <a:lnTo>
                  <a:pt x="5901779" y="1511304"/>
                </a:lnTo>
                <a:lnTo>
                  <a:pt x="5506390" y="1511304"/>
                </a:lnTo>
                <a:lnTo>
                  <a:pt x="5506390" y="1511306"/>
                </a:lnTo>
                <a:lnTo>
                  <a:pt x="4434058" y="1511306"/>
                </a:lnTo>
                <a:lnTo>
                  <a:pt x="4319855" y="1511306"/>
                </a:lnTo>
                <a:lnTo>
                  <a:pt x="4310215" y="1511306"/>
                </a:lnTo>
                <a:lnTo>
                  <a:pt x="3340133" y="1511306"/>
                </a:lnTo>
                <a:lnTo>
                  <a:pt x="3292695" y="1511306"/>
                </a:lnTo>
                <a:lnTo>
                  <a:pt x="3100647" y="1511306"/>
                </a:lnTo>
                <a:lnTo>
                  <a:pt x="0" y="151130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31" y="5181600"/>
            <a:ext cx="6710032" cy="9433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zh-CN" altLang="en-US" sz="3000">
                <a:latin typeface="+mj-lt"/>
                <a:ea typeface="+mj-ea"/>
                <a:cs typeface="+mj-cs"/>
              </a:rPr>
              <a:t>论文结构</a:t>
            </a:r>
            <a:endParaRPr kumimoji="1" lang="en-US" altLang="zh-CN" sz="3000">
              <a:latin typeface="+mj-lt"/>
              <a:ea typeface="+mj-ea"/>
              <a:cs typeface="+mj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71575" y="500063"/>
            <a:ext cx="2586036" cy="78581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757613" y="500062"/>
            <a:ext cx="2114550" cy="31432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757612" y="814387"/>
            <a:ext cx="2114551" cy="47148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171575" y="1295219"/>
            <a:ext cx="2228849" cy="120509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400425" y="1285874"/>
            <a:ext cx="2586038" cy="32367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3400425" y="1609550"/>
            <a:ext cx="2471738" cy="46213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400425" y="2081034"/>
            <a:ext cx="2471738" cy="4192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1171575" y="2500311"/>
            <a:ext cx="1671637" cy="193043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2843212" y="2509655"/>
            <a:ext cx="3028951" cy="60501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2843212" y="3124019"/>
            <a:ext cx="1928813" cy="130672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4772025" y="3131868"/>
            <a:ext cx="1985963" cy="754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4772025" y="3741285"/>
            <a:ext cx="2100263" cy="68945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757988" y="3127441"/>
            <a:ext cx="2143125" cy="75875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0018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9" grpId="0" animBg="1"/>
      <p:bldP spid="10" grpId="0" animBg="1"/>
      <p:bldP spid="12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7169" y="4867274"/>
            <a:ext cx="1746832" cy="1990725"/>
          </a:xfrm>
          <a:custGeom>
            <a:avLst/>
            <a:gdLst>
              <a:gd name="connsiteX0" fmla="*/ 697617 w 2329109"/>
              <a:gd name="connsiteY0" fmla="*/ 0 h 1511301"/>
              <a:gd name="connsiteX1" fmla="*/ 2329109 w 2329109"/>
              <a:gd name="connsiteY1" fmla="*/ 0 h 1511301"/>
              <a:gd name="connsiteX2" fmla="*/ 2329109 w 2329109"/>
              <a:gd name="connsiteY2" fmla="*/ 1511301 h 1511301"/>
              <a:gd name="connsiteX3" fmla="*/ 0 w 2329109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9109" h="1511301">
                <a:moveTo>
                  <a:pt x="697617" y="0"/>
                </a:moveTo>
                <a:lnTo>
                  <a:pt x="2329109" y="0"/>
                </a:lnTo>
                <a:lnTo>
                  <a:pt x="2329109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5" name="Freeform: Shap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867270"/>
            <a:ext cx="7835439" cy="1990730"/>
          </a:xfrm>
          <a:custGeom>
            <a:avLst/>
            <a:gdLst>
              <a:gd name="connsiteX0" fmla="*/ 0 w 10447252"/>
              <a:gd name="connsiteY0" fmla="*/ 0 h 1511306"/>
              <a:gd name="connsiteX1" fmla="*/ 3100647 w 10447252"/>
              <a:gd name="connsiteY1" fmla="*/ 0 h 1511306"/>
              <a:gd name="connsiteX2" fmla="*/ 3292695 w 10447252"/>
              <a:gd name="connsiteY2" fmla="*/ 0 h 1511306"/>
              <a:gd name="connsiteX3" fmla="*/ 3340133 w 10447252"/>
              <a:gd name="connsiteY3" fmla="*/ 0 h 1511306"/>
              <a:gd name="connsiteX4" fmla="*/ 4310215 w 10447252"/>
              <a:gd name="connsiteY4" fmla="*/ 0 h 1511306"/>
              <a:gd name="connsiteX5" fmla="*/ 5506390 w 10447252"/>
              <a:gd name="connsiteY5" fmla="*/ 0 h 1511306"/>
              <a:gd name="connsiteX6" fmla="*/ 5506390 w 10447252"/>
              <a:gd name="connsiteY6" fmla="*/ 2544 h 1511306"/>
              <a:gd name="connsiteX7" fmla="*/ 5901778 w 10447252"/>
              <a:gd name="connsiteY7" fmla="*/ 2544 h 1511306"/>
              <a:gd name="connsiteX8" fmla="*/ 5901778 w 10447252"/>
              <a:gd name="connsiteY8" fmla="*/ 0 h 1511306"/>
              <a:gd name="connsiteX9" fmla="*/ 10447252 w 10447252"/>
              <a:gd name="connsiteY9" fmla="*/ 0 h 1511306"/>
              <a:gd name="connsiteX10" fmla="*/ 9749635 w 10447252"/>
              <a:gd name="connsiteY10" fmla="*/ 1511301 h 1511306"/>
              <a:gd name="connsiteX11" fmla="*/ 5901779 w 10447252"/>
              <a:gd name="connsiteY11" fmla="*/ 1511301 h 1511306"/>
              <a:gd name="connsiteX12" fmla="*/ 5901779 w 10447252"/>
              <a:gd name="connsiteY12" fmla="*/ 1511304 h 1511306"/>
              <a:gd name="connsiteX13" fmla="*/ 5506390 w 10447252"/>
              <a:gd name="connsiteY13" fmla="*/ 1511304 h 1511306"/>
              <a:gd name="connsiteX14" fmla="*/ 5506390 w 10447252"/>
              <a:gd name="connsiteY14" fmla="*/ 1511306 h 1511306"/>
              <a:gd name="connsiteX15" fmla="*/ 4434058 w 10447252"/>
              <a:gd name="connsiteY15" fmla="*/ 1511306 h 1511306"/>
              <a:gd name="connsiteX16" fmla="*/ 4319855 w 10447252"/>
              <a:gd name="connsiteY16" fmla="*/ 1511306 h 1511306"/>
              <a:gd name="connsiteX17" fmla="*/ 4310215 w 10447252"/>
              <a:gd name="connsiteY17" fmla="*/ 1511306 h 1511306"/>
              <a:gd name="connsiteX18" fmla="*/ 3340133 w 10447252"/>
              <a:gd name="connsiteY18" fmla="*/ 1511306 h 1511306"/>
              <a:gd name="connsiteX19" fmla="*/ 3292695 w 10447252"/>
              <a:gd name="connsiteY19" fmla="*/ 1511306 h 1511306"/>
              <a:gd name="connsiteX20" fmla="*/ 3100647 w 10447252"/>
              <a:gd name="connsiteY20" fmla="*/ 1511306 h 1511306"/>
              <a:gd name="connsiteX21" fmla="*/ 0 w 10447252"/>
              <a:gd name="connsiteY21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47252" h="1511306">
                <a:moveTo>
                  <a:pt x="0" y="0"/>
                </a:moveTo>
                <a:lnTo>
                  <a:pt x="3100647" y="0"/>
                </a:lnTo>
                <a:lnTo>
                  <a:pt x="3292695" y="0"/>
                </a:lnTo>
                <a:lnTo>
                  <a:pt x="3340133" y="0"/>
                </a:lnTo>
                <a:lnTo>
                  <a:pt x="4310215" y="0"/>
                </a:lnTo>
                <a:lnTo>
                  <a:pt x="5506390" y="0"/>
                </a:lnTo>
                <a:lnTo>
                  <a:pt x="5506390" y="2544"/>
                </a:lnTo>
                <a:lnTo>
                  <a:pt x="5901778" y="2544"/>
                </a:lnTo>
                <a:lnTo>
                  <a:pt x="5901778" y="0"/>
                </a:lnTo>
                <a:lnTo>
                  <a:pt x="10447252" y="0"/>
                </a:lnTo>
                <a:lnTo>
                  <a:pt x="9749635" y="1511301"/>
                </a:lnTo>
                <a:lnTo>
                  <a:pt x="5901779" y="1511301"/>
                </a:lnTo>
                <a:lnTo>
                  <a:pt x="5901779" y="1511304"/>
                </a:lnTo>
                <a:lnTo>
                  <a:pt x="5506390" y="1511304"/>
                </a:lnTo>
                <a:lnTo>
                  <a:pt x="5506390" y="1511306"/>
                </a:lnTo>
                <a:lnTo>
                  <a:pt x="4434058" y="1511306"/>
                </a:lnTo>
                <a:lnTo>
                  <a:pt x="4319855" y="1511306"/>
                </a:lnTo>
                <a:lnTo>
                  <a:pt x="4310215" y="1511306"/>
                </a:lnTo>
                <a:lnTo>
                  <a:pt x="3340133" y="1511306"/>
                </a:lnTo>
                <a:lnTo>
                  <a:pt x="3292695" y="1511306"/>
                </a:lnTo>
                <a:lnTo>
                  <a:pt x="3100647" y="1511306"/>
                </a:lnTo>
                <a:lnTo>
                  <a:pt x="0" y="151130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31" y="5181600"/>
            <a:ext cx="6710032" cy="9433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zh-CN" altLang="en-US" sz="3000" dirty="0" smtClean="0">
                <a:latin typeface="+mj-lt"/>
                <a:ea typeface="+mj-ea"/>
                <a:cs typeface="+mj-cs"/>
              </a:rPr>
              <a:t>研究</a:t>
            </a:r>
            <a:r>
              <a:rPr kumimoji="1" lang="zh-CN" altLang="en-US" sz="3000" dirty="0">
                <a:latin typeface="+mj-lt"/>
                <a:ea typeface="+mj-ea"/>
                <a:cs typeface="+mj-cs"/>
              </a:rPr>
              <a:t>方法</a:t>
            </a:r>
            <a:r>
              <a:rPr kumimoji="1" lang="en-US" altLang="zh-CN" sz="3000" dirty="0">
                <a:latin typeface="+mj-lt"/>
                <a:ea typeface="+mj-ea"/>
                <a:cs typeface="+mj-cs"/>
              </a:rPr>
              <a:t>3-1——</a:t>
            </a:r>
            <a:r>
              <a:rPr kumimoji="1" lang="zh-CN" altLang="en-US" sz="3000" dirty="0">
                <a:latin typeface="+mj-lt"/>
                <a:ea typeface="+mj-ea"/>
                <a:cs typeface="+mj-cs"/>
              </a:rPr>
              <a:t>投资</a:t>
            </a:r>
            <a:r>
              <a:rPr kumimoji="1" lang="zh-CN" altLang="en-US" sz="3000" dirty="0" smtClean="0">
                <a:latin typeface="+mj-lt"/>
                <a:ea typeface="+mj-ea"/>
                <a:cs typeface="+mj-cs"/>
              </a:rPr>
              <a:t>标准“熊六刀”</a:t>
            </a:r>
            <a:endParaRPr kumimoji="1" lang="en-US" altLang="zh-CN" sz="3000" dirty="0">
              <a:latin typeface="+mj-lt"/>
              <a:ea typeface="+mj-ea"/>
              <a:cs typeface="+mj-cs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476680" y="846349"/>
            <a:ext cx="8190639" cy="3302268"/>
            <a:chOff x="476680" y="846349"/>
            <a:chExt cx="8190639" cy="3302268"/>
          </a:xfrm>
        </p:grpSpPr>
        <p:sp>
          <p:nvSpPr>
            <p:cNvPr id="10" name="圆角矩形 9"/>
            <p:cNvSpPr/>
            <p:nvPr/>
          </p:nvSpPr>
          <p:spPr>
            <a:xfrm>
              <a:off x="476680" y="1448414"/>
              <a:ext cx="1499345" cy="2173029"/>
            </a:xfrm>
            <a:prstGeom prst="roundRect">
              <a:avLst/>
            </a:prstGeom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350"/>
            </a:p>
          </p:txBody>
        </p:sp>
        <p:sp>
          <p:nvSpPr>
            <p:cNvPr id="14" name="连接器 13"/>
            <p:cNvSpPr/>
            <p:nvPr/>
          </p:nvSpPr>
          <p:spPr>
            <a:xfrm>
              <a:off x="4952276" y="1720582"/>
              <a:ext cx="1670985" cy="1628695"/>
            </a:xfrm>
            <a:prstGeom prst="flowChartConnec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indent="95250" algn="ctr"/>
              <a:r>
                <a:rPr lang="zh-CN" altLang="en-US" sz="2000" dirty="0">
                  <a:latin typeface="Microsoft YaHei" charset="-122"/>
                  <a:ea typeface="Microsoft YaHei" charset="-122"/>
                  <a:cs typeface="Microsoft YaHei" charset="-122"/>
                </a:rPr>
                <a:t>产品</a:t>
              </a:r>
            </a:p>
            <a:p>
              <a:pPr indent="95250" algn="ctr"/>
              <a:r>
                <a:rPr lang="zh-CN" altLang="en-US" sz="2000" dirty="0">
                  <a:latin typeface="Microsoft YaHei" charset="-122"/>
                  <a:ea typeface="Microsoft YaHei" charset="-122"/>
                  <a:cs typeface="Microsoft YaHei" charset="-122"/>
                </a:rPr>
                <a:t>（价值）</a:t>
              </a:r>
            </a:p>
          </p:txBody>
        </p:sp>
        <p:sp>
          <p:nvSpPr>
            <p:cNvPr id="16" name="连接器 15"/>
            <p:cNvSpPr/>
            <p:nvPr/>
          </p:nvSpPr>
          <p:spPr>
            <a:xfrm>
              <a:off x="2598777" y="1720582"/>
              <a:ext cx="1670985" cy="1628695"/>
            </a:xfrm>
            <a:prstGeom prst="flowChartConnec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indent="95250" algn="ctr"/>
              <a:r>
                <a:rPr lang="zh-CN" altLang="en-US" sz="2000" dirty="0">
                  <a:latin typeface="Microsoft YaHei" charset="-122"/>
                  <a:ea typeface="Microsoft YaHei" charset="-122"/>
                  <a:cs typeface="Microsoft YaHei" charset="-122"/>
                </a:rPr>
                <a:t>用户</a:t>
              </a:r>
            </a:p>
            <a:p>
              <a:pPr indent="95250" algn="ctr"/>
              <a:r>
                <a:rPr lang="zh-CN" altLang="en-US" sz="2000" dirty="0">
                  <a:latin typeface="Microsoft YaHei" charset="-122"/>
                  <a:ea typeface="Microsoft YaHei" charset="-122"/>
                  <a:cs typeface="Microsoft YaHei" charset="-122"/>
                </a:rPr>
                <a:t>（规模）</a:t>
              </a:r>
            </a:p>
          </p:txBody>
        </p:sp>
        <p:sp>
          <p:nvSpPr>
            <p:cNvPr id="17" name="手杖形箭头 16"/>
            <p:cNvSpPr/>
            <p:nvPr/>
          </p:nvSpPr>
          <p:spPr>
            <a:xfrm rot="10800000" flipH="1">
              <a:off x="3269502" y="3429000"/>
              <a:ext cx="2920083" cy="719617"/>
            </a:xfrm>
            <a:prstGeom prst="uturnArrow">
              <a:avLst>
                <a:gd name="adj1" fmla="val 6137"/>
                <a:gd name="adj2" fmla="val 25000"/>
                <a:gd name="adj3" fmla="val 30728"/>
                <a:gd name="adj4" fmla="val 43750"/>
                <a:gd name="adj5" fmla="val 10000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upright="1" compatLnSpc="1">
              <a:prstTxWarp prst="textNoShape">
                <a:avLst/>
              </a:prstTxWarp>
              <a:noAutofit/>
            </a:bodyPr>
            <a:lstStyle/>
            <a:p>
              <a:pPr indent="228600" algn="ctr"/>
              <a:r>
                <a:rPr lang="zh-CN" altLang="en-US" sz="2000" dirty="0">
                  <a:latin typeface="Microsoft YaHei" charset="-122"/>
                  <a:ea typeface="Microsoft YaHei" charset="-122"/>
                  <a:cs typeface="Microsoft YaHei" charset="-122"/>
                </a:rPr>
                <a:t>盈利模式</a:t>
              </a:r>
            </a:p>
          </p:txBody>
        </p:sp>
        <p:sp>
          <p:nvSpPr>
            <p:cNvPr id="18" name="手杖形箭头 17"/>
            <p:cNvSpPr/>
            <p:nvPr/>
          </p:nvSpPr>
          <p:spPr>
            <a:xfrm flipH="1">
              <a:off x="3118726" y="846349"/>
              <a:ext cx="2821584" cy="717068"/>
            </a:xfrm>
            <a:prstGeom prst="uturnArrow">
              <a:avLst>
                <a:gd name="adj1" fmla="val 6137"/>
                <a:gd name="adj2" fmla="val 25000"/>
                <a:gd name="adj3" fmla="val 30728"/>
                <a:gd name="adj4" fmla="val 43750"/>
                <a:gd name="adj5" fmla="val 10000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indent="228600" algn="ctr"/>
              <a:r>
                <a:rPr lang="zh-CN" altLang="en-US" sz="2000" dirty="0">
                  <a:latin typeface="Microsoft YaHei" charset="-122"/>
                  <a:ea typeface="Microsoft YaHei" charset="-122"/>
                  <a:cs typeface="Microsoft YaHei" charset="-122"/>
                </a:rPr>
                <a:t>业务模式</a:t>
              </a:r>
            </a:p>
          </p:txBody>
        </p:sp>
        <p:sp>
          <p:nvSpPr>
            <p:cNvPr id="19" name="乘 18"/>
            <p:cNvSpPr/>
            <p:nvPr/>
          </p:nvSpPr>
          <p:spPr>
            <a:xfrm>
              <a:off x="6678176" y="2026512"/>
              <a:ext cx="984112" cy="1016980"/>
            </a:xfrm>
            <a:prstGeom prst="mathMultiply">
              <a:avLst>
                <a:gd name="adj1" fmla="val 501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1350"/>
            </a:p>
          </p:txBody>
        </p:sp>
        <p:sp>
          <p:nvSpPr>
            <p:cNvPr id="20" name="等于 19"/>
            <p:cNvSpPr/>
            <p:nvPr/>
          </p:nvSpPr>
          <p:spPr>
            <a:xfrm>
              <a:off x="1814276" y="2355639"/>
              <a:ext cx="681644" cy="359384"/>
            </a:xfrm>
            <a:prstGeom prst="mathEqual">
              <a:avLst>
                <a:gd name="adj1" fmla="val 10427"/>
                <a:gd name="adj2" fmla="val 5296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1350"/>
            </a:p>
          </p:txBody>
        </p:sp>
        <p:sp>
          <p:nvSpPr>
            <p:cNvPr id="21" name="连接器 20"/>
            <p:cNvSpPr/>
            <p:nvPr/>
          </p:nvSpPr>
          <p:spPr>
            <a:xfrm>
              <a:off x="715978" y="2024796"/>
              <a:ext cx="1047743" cy="1021228"/>
            </a:xfrm>
            <a:prstGeom prst="flowChartConnec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indent="95250" algn="ctr"/>
              <a:r>
                <a:rPr lang="zh-CN" altLang="en-US" sz="2000" dirty="0">
                  <a:latin typeface="Microsoft YaHei" charset="-122"/>
                  <a:ea typeface="Microsoft YaHei" charset="-122"/>
                  <a:cs typeface="Microsoft YaHei" charset="-122"/>
                </a:rPr>
                <a:t>团队</a:t>
              </a:r>
            </a:p>
          </p:txBody>
        </p:sp>
        <p:sp>
          <p:nvSpPr>
            <p:cNvPr id="22" name="连接器 21"/>
            <p:cNvSpPr/>
            <p:nvPr/>
          </p:nvSpPr>
          <p:spPr>
            <a:xfrm>
              <a:off x="7619576" y="2024796"/>
              <a:ext cx="1047743" cy="1021228"/>
            </a:xfrm>
            <a:prstGeom prst="flowChartConnec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indent="95250" algn="ctr"/>
              <a:r>
                <a:rPr lang="zh-CN" altLang="en-US" sz="2000" dirty="0">
                  <a:latin typeface="Microsoft YaHei" charset="-122"/>
                  <a:ea typeface="Microsoft YaHei" charset="-122"/>
                  <a:cs typeface="Microsoft YaHei" charset="-122"/>
                </a:rPr>
                <a:t>竞争</a:t>
              </a:r>
            </a:p>
          </p:txBody>
        </p:sp>
      </p:grpSp>
      <p:sp>
        <p:nvSpPr>
          <p:cNvPr id="5" name="矩形 4"/>
          <p:cNvSpPr/>
          <p:nvPr/>
        </p:nvSpPr>
        <p:spPr>
          <a:xfrm>
            <a:off x="2527337" y="1606281"/>
            <a:ext cx="2130388" cy="178586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4657725" y="1600276"/>
            <a:ext cx="2130388" cy="178586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2534263" y="742952"/>
            <a:ext cx="4253850" cy="85732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2530433" y="3379569"/>
            <a:ext cx="4253850" cy="85732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6783848" y="742951"/>
            <a:ext cx="2130388" cy="349394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404994" y="740656"/>
            <a:ext cx="2130388" cy="349394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029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443</TotalTime>
  <Words>1608</Words>
  <Application>Microsoft Macintosh PowerPoint</Application>
  <PresentationFormat>全屏显示(4:3)</PresentationFormat>
  <Paragraphs>106</Paragraphs>
  <Slides>28</Slides>
  <Notes>5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DengXian</vt:lpstr>
      <vt:lpstr>Microsoft YaHei</vt:lpstr>
      <vt:lpstr>Segoe UI Light</vt:lpstr>
      <vt:lpstr>Times New Roman</vt:lpstr>
      <vt:lpstr>等线</vt:lpstr>
      <vt:lpstr>等线 Light</vt:lpstr>
      <vt:lpstr>宋体</vt:lpstr>
      <vt:lpstr>微软雅黑</vt:lpstr>
      <vt:lpstr>Office 主题</vt:lpstr>
      <vt:lpstr>文档</vt:lpstr>
      <vt:lpstr>工作表</vt:lpstr>
      <vt:lpstr>在风险投资中对创始人基于模糊层次分析法的投资决策分析</vt:lpstr>
      <vt:lpstr>选题背景(为什么做这个)—个人发展经历</vt:lpstr>
      <vt:lpstr>选题背景(为什么做这个)—国内外投资现状</vt:lpstr>
      <vt:lpstr>选题背景(为什么做这个)—国内外投资方法</vt:lpstr>
      <vt:lpstr>选题背景(切入点)  ——  超高风险超高回报</vt:lpstr>
      <vt:lpstr>选题背景(着重点) — 基于人的决策</vt:lpstr>
      <vt:lpstr>论文结构</vt:lpstr>
      <vt:lpstr>论文结构</vt:lpstr>
      <vt:lpstr>研究方法3-1——投资标准“熊六刀”</vt:lpstr>
      <vt:lpstr>研究方法3-1——投资标准验证</vt:lpstr>
      <vt:lpstr>研究方法3-1——多层评估标准</vt:lpstr>
      <vt:lpstr>研究方法3-2——算法选择</vt:lpstr>
      <vt:lpstr>评估结果达到什么程度的项目是可以投的？</vt:lpstr>
      <vt:lpstr>研究方法3-2——算法选择</vt:lpstr>
      <vt:lpstr>算法选择 —层次分析法</vt:lpstr>
      <vt:lpstr>算法选择 —数据模糊化</vt:lpstr>
      <vt:lpstr>PowerPoint 演示文稿</vt:lpstr>
      <vt:lpstr>PowerPoint 演示文稿</vt:lpstr>
      <vt:lpstr>PowerPoint 演示文稿</vt:lpstr>
      <vt:lpstr>算法的选择 — 权重标准化</vt:lpstr>
      <vt:lpstr>研究方法3-3 —— 基准评估分</vt:lpstr>
      <vt:lpstr>研究方法3-3——主要结论</vt:lpstr>
      <vt:lpstr>方法总结</vt:lpstr>
      <vt:lpstr>系统截图</vt:lpstr>
      <vt:lpstr>系统截图</vt:lpstr>
      <vt:lpstr>结论作用</vt:lpstr>
      <vt:lpstr>工作展望</vt:lpstr>
      <vt:lpstr>THANK YOU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孙敏捷</dc:creator>
  <cp:lastModifiedBy>孙敏捷</cp:lastModifiedBy>
  <cp:revision>208</cp:revision>
  <cp:lastPrinted>2017-05-27T00:17:17Z</cp:lastPrinted>
  <dcterms:created xsi:type="dcterms:W3CDTF">2017-05-26T10:40:49Z</dcterms:created>
  <dcterms:modified xsi:type="dcterms:W3CDTF">2017-05-27T02:38:10Z</dcterms:modified>
</cp:coreProperties>
</file>

<file path=docProps/thumbnail.jpeg>
</file>